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1" r:id="rId5"/>
    <p:sldId id="282" r:id="rId6"/>
    <p:sldId id="260" r:id="rId7"/>
    <p:sldId id="272" r:id="rId8"/>
    <p:sldId id="262" r:id="rId9"/>
    <p:sldId id="280" r:id="rId10"/>
    <p:sldId id="274" r:id="rId11"/>
    <p:sldId id="263" r:id="rId12"/>
    <p:sldId id="264" r:id="rId13"/>
    <p:sldId id="281" r:id="rId14"/>
    <p:sldId id="275" r:id="rId15"/>
    <p:sldId id="276" r:id="rId16"/>
    <p:sldId id="277" r:id="rId17"/>
    <p:sldId id="278" r:id="rId18"/>
    <p:sldId id="279" r:id="rId19"/>
    <p:sldId id="268" r:id="rId20"/>
    <p:sldId id="271" r:id="rId21"/>
    <p:sldId id="270" r:id="rId2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6" d="100"/>
          <a:sy n="56" d="100"/>
        </p:scale>
        <p:origin x="976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2845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387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597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547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104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901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9679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5612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3567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211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217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60296-4901-4779-B637-C402947036E5}" type="datetimeFigureOut">
              <a:rPr lang="hu-HU" smtClean="0"/>
              <a:t>2026. 10. 23.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94DDD-D02C-4A3E-A862-2880BE8A53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624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ps.com/download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s://www.youtube.com/watch?v=RSniyyLy03U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SniyyLy03U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jpeg"/><Relationship Id="rId7" Type="http://schemas.openxmlformats.org/officeDocument/2006/relationships/image" Target="../media/image15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www.youtube.com/watch?v=RSniyyLy03U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2490152"/>
            <a:ext cx="9144000" cy="1202981"/>
          </a:xfrm>
        </p:spPr>
        <p:txBody>
          <a:bodyPr/>
          <a:lstStyle/>
          <a:p>
            <a:r>
              <a:rPr lang="hu-HU" dirty="0"/>
              <a:t>ÉZSAIÁS PRÓFÉTA ELHÍVÁSA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98" b="14782"/>
          <a:stretch/>
        </p:blipFill>
        <p:spPr>
          <a:xfrm rot="1979160">
            <a:off x="7996716" y="4062670"/>
            <a:ext cx="5021203" cy="29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9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278880" y="2850594"/>
            <a:ext cx="5913120" cy="16004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hu-HU" sz="4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Neked Mi</a:t>
            </a:r>
          </a:p>
          <a:p>
            <a:pPr algn="r"/>
            <a:r>
              <a:rPr lang="hu-HU" sz="4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5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küldetésed?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5394960" y="5520214"/>
            <a:ext cx="67132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b="1" dirty="0">
                <a:latin typeface="Arial" panose="020B0604020202020204" pitchFamily="34" charset="0"/>
                <a:cs typeface="Arial" panose="020B0604020202020204" pitchFamily="34" charset="0"/>
              </a:rPr>
              <a:t>Fontos technikai információ:</a:t>
            </a:r>
          </a:p>
          <a:p>
            <a:pPr lvl="0" algn="r">
              <a:defRPr/>
            </a:pP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A PPT-t diavetítésben érdemes nézni, mert akkor a linkek egyszerű kattintásra is működnek!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3642360" y="6258878"/>
            <a:ext cx="8465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Javaslat: A PPT fájlok megjelenítéséhez használják a WPS Office ingyenes verzióját (Letölthető innen: </a:t>
            </a: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WPS Office letöltések</a:t>
            </a: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 ). Az alkalmazás elérhető Windows-</a:t>
            </a:r>
            <a:r>
              <a:rPr lang="hu-HU" sz="1400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hu-HU" sz="1400" dirty="0" err="1">
                <a:latin typeface="Arial" panose="020B0604020202020204" pitchFamily="34" charset="0"/>
                <a:cs typeface="Arial" panose="020B0604020202020204" pitchFamily="34" charset="0"/>
              </a:rPr>
              <a:t>Android-os</a:t>
            </a: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 platformokra is!</a:t>
            </a:r>
          </a:p>
          <a:p>
            <a:endParaRPr lang="hu-H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21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024427" y="804346"/>
            <a:ext cx="814314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cap="all" dirty="0">
                <a:latin typeface="Arial" panose="020B0604020202020204" pitchFamily="34" charset="0"/>
                <a:cs typeface="Arial" panose="020B0604020202020204" pitchFamily="34" charset="0"/>
              </a:rPr>
              <a:t>ÁLDÁS, BÉKESSÉG!</a:t>
            </a:r>
            <a:endParaRPr lang="hu-HU" sz="2400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hu-HU" sz="14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33" y="2169502"/>
            <a:ext cx="1524132" cy="1621677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2024427" y="4294561"/>
            <a:ext cx="814314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cap="all" dirty="0">
                <a:latin typeface="Arial" panose="020B0604020202020204" pitchFamily="34" charset="0"/>
                <a:cs typeface="Arial" panose="020B0604020202020204" pitchFamily="34" charset="0"/>
              </a:rPr>
              <a:t>IMÁDKOZZUNK</a:t>
            </a:r>
            <a:endParaRPr lang="hu-HU" sz="24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400" cap="all" dirty="0">
                <a:latin typeface="Arial" panose="020B0604020202020204" pitchFamily="34" charset="0"/>
                <a:cs typeface="Arial" panose="020B0604020202020204" pitchFamily="34" charset="0"/>
              </a:rPr>
              <a:t>AZÉRT, HOGY a mai órán meg tudjuk hallani és érteni azt az üzenetet, amit isten személyesen nekünk szán! </a:t>
            </a:r>
          </a:p>
          <a:p>
            <a:pPr algn="ctr"/>
            <a:endParaRPr lang="hu-HU" sz="14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83453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églalap 17"/>
          <p:cNvSpPr/>
          <p:nvPr/>
        </p:nvSpPr>
        <p:spPr>
          <a:xfrm>
            <a:off x="4376055" y="2968277"/>
            <a:ext cx="7815946" cy="92144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églalap 16"/>
          <p:cNvSpPr/>
          <p:nvPr/>
        </p:nvSpPr>
        <p:spPr>
          <a:xfrm>
            <a:off x="-104139" y="429190"/>
            <a:ext cx="6934200" cy="12610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1" y="4797920"/>
            <a:ext cx="6830060" cy="136313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97" y="4794814"/>
            <a:ext cx="1553807" cy="1532151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2036060" y="4960726"/>
            <a:ext cx="50871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i="1" cap="all" dirty="0">
                <a:latin typeface="Arial" panose="020B0604020202020204" pitchFamily="34" charset="0"/>
                <a:cs typeface="Arial" panose="020B0604020202020204" pitchFamily="34" charset="0"/>
              </a:rPr>
              <a:t>Hogyan tudnád saját szavaiddal megfogalmazni, hogy miről szól az ének? A CÍM </a:t>
            </a:r>
            <a:r>
              <a:rPr lang="hu-HU" i="1" cap="all" dirty="0" err="1">
                <a:latin typeface="Arial" panose="020B0604020202020204" pitchFamily="34" charset="0"/>
                <a:cs typeface="Arial" panose="020B0604020202020204" pitchFamily="34" charset="0"/>
              </a:rPr>
              <a:t>ALaPJÁN</a:t>
            </a:r>
            <a:r>
              <a:rPr lang="hu-HU" i="1" cap="all" dirty="0">
                <a:latin typeface="Arial" panose="020B0604020202020204" pitchFamily="34" charset="0"/>
                <a:cs typeface="Arial" panose="020B0604020202020204" pitchFamily="34" charset="0"/>
              </a:rPr>
              <a:t> Vajon hogyan kapcsolódik a mai óra anyagához? 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2036060" y="911200"/>
            <a:ext cx="3622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cap="all" dirty="0"/>
              <a:t>Hallgassunk meg egy éneket! </a:t>
            </a:r>
          </a:p>
        </p:txBody>
      </p:sp>
      <p:pic>
        <p:nvPicPr>
          <p:cNvPr id="16" name="Kép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14" y="429190"/>
            <a:ext cx="1524590" cy="1530175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6687276" y="175205"/>
            <a:ext cx="53492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400" b="1" dirty="0"/>
              <a:t>1. </a:t>
            </a:r>
            <a:r>
              <a:rPr lang="hu-HU" sz="2400" dirty="0"/>
              <a:t>INDULJ ÉS MENJ, HIRDESD SZAVAM,</a:t>
            </a:r>
          </a:p>
          <a:p>
            <a:pPr algn="r"/>
            <a:r>
              <a:rPr lang="hu-HU" sz="2400" dirty="0"/>
              <a:t>NÉPEMHEZ KÜLDELEK ÉN!</a:t>
            </a:r>
          </a:p>
          <a:p>
            <a:pPr algn="r"/>
            <a:r>
              <a:rPr lang="hu-HU" sz="2400" dirty="0"/>
              <a:t>TÖVIS ÉS GAZ, VÉR ÉS PANASZ, MEDDIG HALLGASSAM MÉG ÉN?</a:t>
            </a:r>
          </a:p>
          <a:p>
            <a:pPr algn="r"/>
            <a:r>
              <a:rPr lang="hu-HU" sz="2400" dirty="0" err="1"/>
              <a:t>Refr</a:t>
            </a:r>
            <a:r>
              <a:rPr lang="hu-HU" sz="2400" dirty="0"/>
              <a:t>: II: KÜLDELEK ÉN, MEGÁLDLAK ÉN, CSAK MENJ ÉS HIRDESD SZAVAM! :II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6493312" y="4471628"/>
            <a:ext cx="55432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400" b="1" dirty="0"/>
              <a:t>2. </a:t>
            </a:r>
            <a:r>
              <a:rPr lang="hu-HU" sz="2400" dirty="0"/>
              <a:t>TÜZESSÉ TESZEM AJKAIDAT, </a:t>
            </a:r>
          </a:p>
          <a:p>
            <a:pPr algn="r"/>
            <a:r>
              <a:rPr lang="hu-HU" sz="2400" dirty="0"/>
              <a:t>GYÉMÁNTTÁ HOMLOKODAT!</a:t>
            </a:r>
          </a:p>
          <a:p>
            <a:pPr algn="r"/>
            <a:r>
              <a:rPr lang="hu-HU" sz="2400" dirty="0"/>
              <a:t>NÉPEMNEK ŐRÉVÉ RENDELLEK ÉN,</a:t>
            </a:r>
          </a:p>
          <a:p>
            <a:pPr algn="r"/>
            <a:r>
              <a:rPr lang="hu-HU" sz="2400" dirty="0"/>
              <a:t>LELKEMET ADOM MELLÉD! </a:t>
            </a:r>
          </a:p>
          <a:p>
            <a:pPr algn="r"/>
            <a:r>
              <a:rPr lang="hu-HU" sz="2400" dirty="0" err="1"/>
              <a:t>Refr</a:t>
            </a:r>
            <a:r>
              <a:rPr lang="hu-HU" sz="2400" dirty="0"/>
              <a:t>: II: KÜLDELEK ÉN, MEGÁLDLAK ÉN, CSAK MENJ ÉS HIRDESD SZAVAM! :II</a:t>
            </a:r>
          </a:p>
        </p:txBody>
      </p:sp>
      <p:pic>
        <p:nvPicPr>
          <p:cNvPr id="8" name="Kép 7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466" y="2502327"/>
            <a:ext cx="1822862" cy="18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84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2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Indulj és menj">
            <a:hlinkClick r:id="" action="ppaction://media"/>
            <a:extLst>
              <a:ext uri="{FF2B5EF4-FFF2-40B4-BE49-F238E27FC236}">
                <a16:creationId xmlns:a16="http://schemas.microsoft.com/office/drawing/2014/main" id="{A4AC41D4-2CE4-E4FA-B95E-70802035908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5038436" y="1623826"/>
            <a:ext cx="9232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cap="all" dirty="0">
                <a:latin typeface="Arial" panose="020B0604020202020204" pitchFamily="34" charset="0"/>
                <a:cs typeface="Arial" panose="020B0604020202020204" pitchFamily="34" charset="0"/>
              </a:rPr>
              <a:t>ISMERED EZT A FILMET? </a:t>
            </a:r>
          </a:p>
        </p:txBody>
      </p:sp>
      <p:sp>
        <p:nvSpPr>
          <p:cNvPr id="12" name="Téglalap 11"/>
          <p:cNvSpPr/>
          <p:nvPr/>
        </p:nvSpPr>
        <p:spPr>
          <a:xfrm>
            <a:off x="6397336" y="2916583"/>
            <a:ext cx="5803900" cy="103350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0" y="443510"/>
            <a:ext cx="4666258" cy="58991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7" name="Téglalap 16"/>
          <p:cNvSpPr/>
          <p:nvPr/>
        </p:nvSpPr>
        <p:spPr>
          <a:xfrm>
            <a:off x="2968336" y="3017838"/>
            <a:ext cx="92328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sz="2400" cap="all" dirty="0">
                <a:latin typeface="Arial" panose="020B0604020202020204" pitchFamily="34" charset="0"/>
                <a:cs typeface="Arial" panose="020B0604020202020204" pitchFamily="34" charset="0"/>
              </a:rPr>
              <a:t>TE MILYEN FELTÉTELEKKEL</a:t>
            </a:r>
          </a:p>
          <a:p>
            <a:pPr algn="r"/>
            <a:r>
              <a:rPr lang="hu-HU" sz="2400" cap="all" dirty="0">
                <a:latin typeface="Arial" panose="020B0604020202020204" pitchFamily="34" charset="0"/>
                <a:cs typeface="Arial" panose="020B0604020202020204" pitchFamily="34" charset="0"/>
              </a:rPr>
              <a:t>VENNÉL RÉSZT EGY KÜLDETÉSBEN? </a:t>
            </a:r>
          </a:p>
        </p:txBody>
      </p:sp>
      <p:sp>
        <p:nvSpPr>
          <p:cNvPr id="18" name="Téglalap 17"/>
          <p:cNvSpPr/>
          <p:nvPr/>
        </p:nvSpPr>
        <p:spPr>
          <a:xfrm>
            <a:off x="6397337" y="4176017"/>
            <a:ext cx="5803900" cy="103350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Téglalap 18"/>
          <p:cNvSpPr/>
          <p:nvPr/>
        </p:nvSpPr>
        <p:spPr>
          <a:xfrm>
            <a:off x="2968337" y="4277272"/>
            <a:ext cx="92328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sz="2400" cap="all" dirty="0">
                <a:latin typeface="Arial" panose="020B0604020202020204" pitchFamily="34" charset="0"/>
                <a:cs typeface="Arial" panose="020B0604020202020204" pitchFamily="34" charset="0"/>
              </a:rPr>
              <a:t>KITŐL FOGADNÁL EL MEGÍZÁST</a:t>
            </a:r>
          </a:p>
          <a:p>
            <a:pPr algn="r"/>
            <a:r>
              <a:rPr lang="hu-HU" sz="2400" cap="all" dirty="0">
                <a:latin typeface="Arial" panose="020B0604020202020204" pitchFamily="34" charset="0"/>
                <a:cs typeface="Arial" panose="020B0604020202020204" pitchFamily="34" charset="0"/>
              </a:rPr>
              <a:t>VALAMILYEN FELADATRA??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603" y="5362698"/>
            <a:ext cx="1403308" cy="138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086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125730" y="0"/>
            <a:ext cx="9423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FONTOS FELADATOT, KÜLDETÉST MINDIG IS KAPTAK AZ EMBEREK, AKÁR URALKODÓTÓL, AKÁR KATONAKÉNT. A SZENTÍRÁSBAN LEGTÖBBSZÖR ISTEN BÍZ MEG VALAKIT ILYEN KÜLDETÉSSEL. </a:t>
            </a:r>
          </a:p>
          <a:p>
            <a:endParaRPr lang="hu-HU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B9FF4AF-90FF-F309-9B59-ACC6C9570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90" y="886324"/>
            <a:ext cx="9217921" cy="588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9085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>
            <a:off x="0" y="2641607"/>
            <a:ext cx="6934200" cy="15912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/>
          <p:cNvSpPr/>
          <p:nvPr/>
        </p:nvSpPr>
        <p:spPr>
          <a:xfrm>
            <a:off x="160922" y="2688979"/>
            <a:ext cx="66250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cap="all" dirty="0">
                <a:latin typeface="Arial" panose="020B0604020202020204" pitchFamily="34" charset="0"/>
                <a:cs typeface="Arial" panose="020B0604020202020204" pitchFamily="34" charset="0"/>
              </a:rPr>
              <a:t>A képek alapján próbáld saját szavaiddal elmondani az előbb olvasottakat!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2" b="8971"/>
          <a:stretch/>
        </p:blipFill>
        <p:spPr>
          <a:xfrm>
            <a:off x="6591300" y="-1"/>
            <a:ext cx="5842000" cy="6874479"/>
          </a:xfrm>
          <a:prstGeom prst="rect">
            <a:avLst/>
          </a:prstGeom>
        </p:spPr>
      </p:pic>
      <p:sp>
        <p:nvSpPr>
          <p:cNvPr id="12" name="Szövegdoboz 11"/>
          <p:cNvSpPr txBox="1"/>
          <p:nvPr/>
        </p:nvSpPr>
        <p:spPr>
          <a:xfrm>
            <a:off x="1" y="4306011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Kulcsszavak: Dávid utódai, </a:t>
            </a:r>
            <a:r>
              <a:rPr lang="hu-HU" sz="1400" dirty="0" err="1">
                <a:latin typeface="Arial" panose="020B0604020202020204" pitchFamily="34" charset="0"/>
                <a:cs typeface="Arial" panose="020B0604020202020204" pitchFamily="34" charset="0"/>
              </a:rPr>
              <a:t>Uzzijá</a:t>
            </a: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, jólét, divat, ünnepek, bálványimádás, Asszíria, fenyegetettség, szegénység</a:t>
            </a:r>
          </a:p>
        </p:txBody>
      </p:sp>
    </p:spTree>
    <p:extLst>
      <p:ext uri="{BB962C8B-B14F-4D97-AF65-F5344CB8AC3E}">
        <p14:creationId xmlns:p14="http://schemas.microsoft.com/office/powerpoint/2010/main" val="2185366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/>
          <p:cNvSpPr/>
          <p:nvPr/>
        </p:nvSpPr>
        <p:spPr>
          <a:xfrm>
            <a:off x="7323561" y="2787853"/>
            <a:ext cx="44835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sz="2000" cap="all" dirty="0">
                <a:latin typeface="Arial" panose="020B0604020202020204" pitchFamily="34" charset="0"/>
                <a:cs typeface="Arial" panose="020B0604020202020204" pitchFamily="34" charset="0"/>
              </a:rPr>
              <a:t>Csoportokban</a:t>
            </a: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/egyénileg</a:t>
            </a:r>
            <a:r>
              <a:rPr lang="hu-HU" sz="2000" cap="all" dirty="0">
                <a:latin typeface="Arial" panose="020B0604020202020204" pitchFamily="34" charset="0"/>
                <a:cs typeface="Arial" panose="020B0604020202020204" pitchFamily="34" charset="0"/>
              </a:rPr>
              <a:t> jellemezzétek</a:t>
            </a:r>
          </a:p>
          <a:p>
            <a:pPr algn="r"/>
            <a:r>
              <a:rPr lang="hu-HU" sz="2000" cap="all" dirty="0">
                <a:latin typeface="Arial" panose="020B0604020202020204" pitchFamily="34" charset="0"/>
                <a:cs typeface="Arial" panose="020B0604020202020204" pitchFamily="34" charset="0"/>
              </a:rPr>
              <a:t>mai világunk hELYZETÉT, állapotát!</a:t>
            </a:r>
            <a:endParaRPr lang="hu-HU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2" t="70290" r="9289" b="10000"/>
          <a:stretch/>
        </p:blipFill>
        <p:spPr>
          <a:xfrm>
            <a:off x="486262" y="504038"/>
            <a:ext cx="4929479" cy="2257269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724367" y="2748633"/>
            <a:ext cx="6767179" cy="1312676"/>
          </a:xfrm>
          <a:prstGeom prst="rect">
            <a:avLst/>
          </a:prstGeom>
          <a:blipFill>
            <a:blip r:embed="rId3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82" y="2787853"/>
            <a:ext cx="1264533" cy="1246909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1417929" y="3075057"/>
            <a:ext cx="58701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cap="all" dirty="0">
                <a:latin typeface="Arial" panose="020B0604020202020204" pitchFamily="34" charset="0"/>
                <a:cs typeface="Arial" panose="020B0604020202020204" pitchFamily="34" charset="0"/>
              </a:rPr>
              <a:t>Mit gondolsz, miben hasonlítanak</a:t>
            </a:r>
          </a:p>
          <a:p>
            <a:pPr algn="ctr"/>
            <a:r>
              <a:rPr lang="hu-HU" sz="2000" cap="all" dirty="0">
                <a:latin typeface="Arial" panose="020B0604020202020204" pitchFamily="34" charset="0"/>
                <a:cs typeface="Arial" panose="020B0604020202020204" pitchFamily="34" charset="0"/>
              </a:rPr>
              <a:t>az akkori ÁLLAPOTOK A MAIHOZ? </a:t>
            </a:r>
          </a:p>
          <a:p>
            <a:pPr algn="ctr"/>
            <a:endParaRPr lang="hu-HU" sz="14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1" t="53043" r="8893" b="29711"/>
          <a:stretch/>
        </p:blipFill>
        <p:spPr>
          <a:xfrm>
            <a:off x="486263" y="4066577"/>
            <a:ext cx="4929478" cy="2256182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1" t="53043" r="8893" b="29711"/>
          <a:stretch/>
        </p:blipFill>
        <p:spPr>
          <a:xfrm>
            <a:off x="6771106" y="4066577"/>
            <a:ext cx="4929478" cy="2256182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2" t="70290" r="9289" b="10000"/>
          <a:stretch/>
        </p:blipFill>
        <p:spPr>
          <a:xfrm>
            <a:off x="6771105" y="542847"/>
            <a:ext cx="4929479" cy="225726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3" t="772" r="5286"/>
          <a:stretch/>
        </p:blipFill>
        <p:spPr>
          <a:xfrm>
            <a:off x="6907696" y="705678"/>
            <a:ext cx="2564295" cy="1980033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7" r="2091" b="-896"/>
          <a:stretch/>
        </p:blipFill>
        <p:spPr>
          <a:xfrm>
            <a:off x="9565322" y="706411"/>
            <a:ext cx="2023704" cy="1997032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5" t="1096" r="9207" b="1604"/>
          <a:stretch/>
        </p:blipFill>
        <p:spPr>
          <a:xfrm>
            <a:off x="6907696" y="4273328"/>
            <a:ext cx="2415208" cy="1849176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070" t="-537" r="30070" b="537"/>
          <a:stretch/>
        </p:blipFill>
        <p:spPr>
          <a:xfrm>
            <a:off x="8504802" y="4270080"/>
            <a:ext cx="3073955" cy="184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1232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 txBox="1">
            <a:spLocks/>
          </p:cNvSpPr>
          <p:nvPr/>
        </p:nvSpPr>
        <p:spPr>
          <a:xfrm>
            <a:off x="838200" y="190601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dirty="0"/>
              <a:t>SAJNOS SOK MINDEN MA IS ÚGY ZAJLIK, AHOGY RÉGEN JERUZSÁLEMBEN… </a:t>
            </a:r>
            <a:br>
              <a:rPr lang="hu-HU" sz="3600" dirty="0"/>
            </a:br>
            <a:r>
              <a:rPr lang="hu-HU" sz="3600" dirty="0"/>
              <a:t>FONTOS, HOGY FELISMERJÜK AZOKAT AZ ESEMÉNYEKET, AMIK NEM KEDVESEK ISTEN ELŐTT! </a:t>
            </a:r>
          </a:p>
        </p:txBody>
      </p:sp>
      <p:sp>
        <p:nvSpPr>
          <p:cNvPr id="9" name="Cím 1"/>
          <p:cNvSpPr txBox="1">
            <a:spLocks/>
          </p:cNvSpPr>
          <p:nvPr/>
        </p:nvSpPr>
        <p:spPr>
          <a:xfrm>
            <a:off x="731982" y="40642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hu-HU" sz="3600" dirty="0"/>
          </a:p>
        </p:txBody>
      </p:sp>
      <p:sp>
        <p:nvSpPr>
          <p:cNvPr id="10" name="Szövegdoboz 9"/>
          <p:cNvSpPr txBox="1"/>
          <p:nvPr/>
        </p:nvSpPr>
        <p:spPr>
          <a:xfrm>
            <a:off x="3495964" y="3429000"/>
            <a:ext cx="5366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>
                <a:latin typeface="Arial" panose="020B0604020202020204" pitchFamily="34" charset="0"/>
                <a:cs typeface="Arial" panose="020B0604020202020204" pitchFamily="34" charset="0"/>
              </a:rPr>
              <a:t>TI FELISMERITEK EZEKET A PÁRHUZAMOKAT? </a:t>
            </a:r>
          </a:p>
        </p:txBody>
      </p:sp>
    </p:spTree>
    <p:extLst>
      <p:ext uri="{BB962C8B-B14F-4D97-AF65-F5344CB8AC3E}">
        <p14:creationId xmlns:p14="http://schemas.microsoft.com/office/powerpoint/2010/main" val="60124679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>
          <a:xfrm>
            <a:off x="5200650" y="0"/>
            <a:ext cx="1790700" cy="1866900"/>
          </a:xfrm>
          <a:prstGeom prst="rect">
            <a:avLst/>
          </a:prstGeom>
          <a:blipFill>
            <a:blip r:embed="rId2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>
            <a:off x="0" y="4797922"/>
            <a:ext cx="7524749" cy="147732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/>
          <p:cNvSpPr/>
          <p:nvPr/>
        </p:nvSpPr>
        <p:spPr>
          <a:xfrm>
            <a:off x="2337972" y="5115604"/>
            <a:ext cx="51867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cap="all" dirty="0">
                <a:latin typeface="Arial" panose="020B0604020202020204" pitchFamily="34" charset="0"/>
                <a:cs typeface="Arial" panose="020B0604020202020204" pitchFamily="34" charset="0"/>
              </a:rPr>
              <a:t>Szerinted mit tett isten ebben a helyzetben?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1" y="4797922"/>
            <a:ext cx="1817908" cy="1792571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471695" y="2956639"/>
            <a:ext cx="3248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i="1" dirty="0">
                <a:latin typeface="Arial" panose="020B0604020202020204" pitchFamily="34" charset="0"/>
                <a:cs typeface="Arial" panose="020B0604020202020204" pitchFamily="34" charset="0"/>
              </a:rPr>
              <a:t>ÉRTED IS, AMIT OLVASOL?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PRÓBÁLJÁTOK KITALÁLNI A SZÖVEG ALAPJÁN, HOGY… 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425451" y="564333"/>
            <a:ext cx="319404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KI/ MI AZ A </a:t>
            </a: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SZERÁF?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425452" y="2369197"/>
            <a:ext cx="411104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MIT JELENT, HOGY </a:t>
            </a: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SZENT?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Szövegdoboz 15"/>
          <p:cNvSpPr txBox="1"/>
          <p:nvPr/>
        </p:nvSpPr>
        <p:spPr>
          <a:xfrm>
            <a:off x="425451" y="1405235"/>
            <a:ext cx="3194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Isten trónja körüli angyalok, akik Isten dicsőségét zengik.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425451" y="3246254"/>
            <a:ext cx="3194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Elkülönített Isten számára. Isten szent. Minden olyan tárgy szent, amely a kultuszt szolgálja.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8020251" y="1066681"/>
            <a:ext cx="372485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MIT JELENT, HOGY VALAKI </a:t>
            </a: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TISZTÁTALAN AJKÚ?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8020251" y="2712973"/>
            <a:ext cx="38543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szentséges közelsége miatt, vele összehasonlításban az ember tisztátalannak tűnik akkor is, ha minden tisztasági törvényt megtart. Isten megtisztítja a próféta ajkait és azáltal tisztává teszi arra, hogy leplezze le a népe bűneit, és a nevében hirdesse a népének számára, hogy az ÚR ítéletet tart népe fölött, amiért akarnak Istenhez térni.</a:t>
            </a:r>
          </a:p>
        </p:txBody>
      </p:sp>
    </p:spTree>
    <p:extLst>
      <p:ext uri="{BB962C8B-B14F-4D97-AF65-F5344CB8AC3E}">
        <p14:creationId xmlns:p14="http://schemas.microsoft.com/office/powerpoint/2010/main" val="28437390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13" grpId="0"/>
      <p:bldP spid="14" grpId="0"/>
      <p:bldP spid="16" grpId="0"/>
      <p:bldP spid="17" grpId="0"/>
      <p:bldP spid="18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>
            <a:off x="2008909" y="1967344"/>
            <a:ext cx="9033164" cy="195349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/>
          <p:cNvSpPr/>
          <p:nvPr/>
        </p:nvSpPr>
        <p:spPr>
          <a:xfrm>
            <a:off x="2757581" y="2302218"/>
            <a:ext cx="783717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cap="all" dirty="0">
                <a:latin typeface="Arial" panose="020B0604020202020204" pitchFamily="34" charset="0"/>
                <a:cs typeface="Arial" panose="020B0604020202020204" pitchFamily="34" charset="0"/>
              </a:rPr>
              <a:t>GONDOLD ÁT, MI MINDENT MOND KI ÉZSAIÁS EZZEL AZ EGY MONDATTAL?</a:t>
            </a:r>
          </a:p>
          <a:p>
            <a:pPr algn="ctr"/>
            <a:r>
              <a:rPr lang="hu-HU" sz="2000" cap="all" dirty="0">
                <a:latin typeface="Arial" panose="020B0604020202020204" pitchFamily="34" charset="0"/>
                <a:cs typeface="Arial" panose="020B0604020202020204" pitchFamily="34" charset="0"/>
              </a:rPr>
              <a:t>Olvassátok el a példamondatokat</a:t>
            </a:r>
          </a:p>
          <a:p>
            <a:pPr algn="ctr"/>
            <a:r>
              <a:rPr lang="hu-HU" sz="2000" cap="all" dirty="0">
                <a:latin typeface="Arial" panose="020B0604020202020204" pitchFamily="34" charset="0"/>
                <a:cs typeface="Arial" panose="020B0604020202020204" pitchFamily="34" charset="0"/>
              </a:rPr>
              <a:t>és fogalmazzatok meg ti is egy párat!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7" t="61482" r="18890" b="27963"/>
          <a:stretch/>
        </p:blipFill>
        <p:spPr>
          <a:xfrm>
            <a:off x="2979254" y="-17431"/>
            <a:ext cx="5835319" cy="2105146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169052" y="3566842"/>
            <a:ext cx="330843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i="1" cap="all" dirty="0">
                <a:latin typeface="Arial" panose="020B0604020202020204" pitchFamily="34" charset="0"/>
                <a:cs typeface="Arial" panose="020B0604020202020204" pitchFamily="34" charset="0"/>
              </a:rPr>
              <a:t>URAM, BÁR ÉN NEM TARTOM MAGAM ALKALMASNAK A FELADATRA, MÉGIS BÍZOM BENNED, HOGY TE ALKAMASSÁ TESZEL!</a:t>
            </a:r>
          </a:p>
        </p:txBody>
      </p:sp>
      <p:sp>
        <p:nvSpPr>
          <p:cNvPr id="10" name="Téglalap 9"/>
          <p:cNvSpPr/>
          <p:nvPr/>
        </p:nvSpPr>
        <p:spPr>
          <a:xfrm>
            <a:off x="6483859" y="5090336"/>
            <a:ext cx="3630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i="1" cap="all" dirty="0">
                <a:latin typeface="Arial" panose="020B0604020202020204" pitchFamily="34" charset="0"/>
                <a:cs typeface="Arial" panose="020B0604020202020204" pitchFamily="34" charset="0"/>
              </a:rPr>
              <a:t>KERÜLJÖN BÁRMIBE, SZOLGÁLNI AKARLAK!</a:t>
            </a:r>
          </a:p>
        </p:txBody>
      </p:sp>
    </p:spTree>
    <p:extLst>
      <p:ext uri="{BB962C8B-B14F-4D97-AF65-F5344CB8AC3E}">
        <p14:creationId xmlns:p14="http://schemas.microsoft.com/office/powerpoint/2010/main" val="911145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4202545" y="0"/>
            <a:ext cx="7989455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166681" y="1397674"/>
            <a:ext cx="3768437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b="1" i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i="1" cap="all" dirty="0" err="1">
                <a:latin typeface="Arial" panose="020B0604020202020204" pitchFamily="34" charset="0"/>
                <a:cs typeface="Arial" panose="020B0604020202020204" pitchFamily="34" charset="0"/>
              </a:rPr>
              <a:t>ézsaiás</a:t>
            </a:r>
            <a:r>
              <a:rPr lang="hu-HU" i="1" cap="all" dirty="0">
                <a:latin typeface="Arial" panose="020B0604020202020204" pitchFamily="34" charset="0"/>
                <a:cs typeface="Arial" panose="020B0604020202020204" pitchFamily="34" charset="0"/>
              </a:rPr>
              <a:t> látomásáról </a:t>
            </a:r>
          </a:p>
          <a:p>
            <a:pPr algn="ctr"/>
            <a:r>
              <a:rPr lang="hu-HU" sz="2400" b="1" cap="all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hu-HU" sz="2400" b="1" cap="all" dirty="0" err="1">
                <a:latin typeface="Arial" panose="020B0604020202020204" pitchFamily="34" charset="0"/>
                <a:cs typeface="Arial" panose="020B0604020202020204" pitchFamily="34" charset="0"/>
              </a:rPr>
              <a:t>készÍts</a:t>
            </a:r>
            <a:r>
              <a:rPr lang="hu-HU" sz="2400" b="1" cap="all" dirty="0">
                <a:latin typeface="Arial" panose="020B0604020202020204" pitchFamily="34" charset="0"/>
                <a:cs typeface="Arial" panose="020B0604020202020204" pitchFamily="34" charset="0"/>
              </a:rPr>
              <a:t> egy rajzot a füzetedbe</a:t>
            </a:r>
          </a:p>
          <a:p>
            <a:pPr algn="ctr"/>
            <a:r>
              <a:rPr lang="hu-HU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VAGY</a:t>
            </a:r>
          </a:p>
          <a:p>
            <a:pPr algn="ctr"/>
            <a:r>
              <a:rPr lang="hu-HU" sz="2400" b="1" cap="all" dirty="0">
                <a:latin typeface="Arial" panose="020B0604020202020204" pitchFamily="34" charset="0"/>
                <a:cs typeface="Arial" panose="020B0604020202020204" pitchFamily="34" charset="0"/>
              </a:rPr>
              <a:t>B) KÉSZÍTSETEK EGY RAJZOT KÖZÖSEn a táblára! </a:t>
            </a:r>
            <a:endParaRPr lang="hu-HU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cap="all" dirty="0">
                <a:latin typeface="Arial" panose="020B0604020202020204" pitchFamily="34" charset="0"/>
                <a:cs typeface="Arial" panose="020B0604020202020204" pitchFamily="34" charset="0"/>
              </a:rPr>
              <a:t>(OLVASSÁTOK EL EGYÉNILEG AZ ELHÍVÁSTÖRTÉNETET, MAJD A TÁBLÁRA RAJZOLJÁTOK FEL ÚGY, HOGY MINDENKI CSAK EGYVALAMIT TEHET HOZZÁ A KÉPHEZ!)</a:t>
            </a:r>
            <a:endParaRPr lang="hu-HU" sz="16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613493" y="58845"/>
            <a:ext cx="7398327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sz="2400" b="1" cap="all" dirty="0">
                <a:latin typeface="Arial" panose="020B0604020202020204" pitchFamily="34" charset="0"/>
                <a:cs typeface="Arial" panose="020B0604020202020204" pitchFamily="34" charset="0"/>
              </a:rPr>
              <a:t>Ézsaiás elhívatása</a:t>
            </a:r>
          </a:p>
          <a:p>
            <a:pPr algn="just"/>
            <a:r>
              <a:rPr lang="hu-HU" cap="all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Uzzijjá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király halála évében láttam az Urat, amint egy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trón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on ült. Magasztos volt és felséges;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palást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ja betöltötte a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templom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ot.</a:t>
            </a:r>
          </a:p>
          <a:p>
            <a:pPr algn="just"/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	Szeráf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ok álltak mellette,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hat-hat szárny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volt mindegyiknek: kettővel az arcát takarta el, kettővel a lábát takarta el, kettővel pedig repült. Ezt harsogták egymásnak felváltva: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Szent, szent, szent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a Seregek Ura, dicsősége betölti az egész földet!</a:t>
            </a:r>
          </a:p>
          <a:p>
            <a:pPr algn="just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A hangos kiáltástól megremegtek a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küszöb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ök eresztékei, és a templom megtelt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füst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tel. Ekkor megszólaltam: Jaj nekem! Elvesztem, mert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tisztátalan ajkú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vagyok, és tisztátalan ajkú nép között lakom. Hiszen a Királyt, a Seregek Urát látták szemeim!</a:t>
            </a:r>
          </a:p>
          <a:p>
            <a:pPr algn="just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Ekkor odarepült hozzám egy szeráf, kezében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parázs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volt, amelyet fogóval vett le az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oltár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ról. Számhoz érintette, és ezt mondta: Íme, ez megérintette ajkadat, bűnöd el van véve, vétked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meg van bocsátva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Majd az Úr szavát hallottam, amint ezt kérdezi: Kit küldjek el, ki lesz a követünk? Én ezt mondtam: Itt vagyok, engem küldj!”</a:t>
            </a:r>
          </a:p>
          <a:p>
            <a:pPr algn="r"/>
            <a:r>
              <a:rPr lang="hu-HU" sz="1400" b="1" cap="all" dirty="0">
                <a:latin typeface="Arial" panose="020B0604020202020204" pitchFamily="34" charset="0"/>
                <a:cs typeface="Arial" panose="020B0604020202020204" pitchFamily="34" charset="0"/>
              </a:rPr>
              <a:t>ÉZSAIÁS KÖNYVE 6. fejezet, 1-8.vers</a:t>
            </a:r>
          </a:p>
          <a:p>
            <a:pPr algn="just"/>
            <a:endParaRPr lang="hu-HU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057" y="159864"/>
            <a:ext cx="1248256" cy="123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9886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3545114" y="352589"/>
            <a:ext cx="8143145" cy="193899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hu-HU" sz="40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mindannyiunknak személyre szabott küldetést ad.</a:t>
            </a:r>
            <a:endParaRPr lang="hu-HU" sz="16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2763078" y="2644170"/>
            <a:ext cx="8925181" cy="15696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hu-HU" sz="3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Olyan személyiséggel, tehetséggel ajándékozott meg, ami mind ezt a küldetést  szolgálja. </a:t>
            </a:r>
            <a:endParaRPr lang="hu-HU" sz="12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523618" y="4504863"/>
            <a:ext cx="11164642" cy="206210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hu-HU" sz="3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–ahogy </a:t>
            </a:r>
            <a:r>
              <a:rPr lang="hu-HU" sz="3200" b="1" cap="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ézsaiásnak</a:t>
            </a:r>
            <a:r>
              <a:rPr lang="hu-HU" sz="3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– egyszer neked is megmutatja, mit vár tőled, milyen feladatot </a:t>
            </a:r>
            <a:r>
              <a:rPr lang="hu-HU" sz="3200" b="1" cap="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bÍz</a:t>
            </a:r>
            <a:r>
              <a:rPr lang="hu-HU" sz="3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rád. </a:t>
            </a:r>
          </a:p>
          <a:p>
            <a:pPr algn="ctr"/>
            <a:r>
              <a:rPr lang="hu-HU" sz="3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Figyelj a hangjára!</a:t>
            </a:r>
            <a:endParaRPr lang="hu-HU" sz="12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981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717275" y="603861"/>
            <a:ext cx="11726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600" b="1" dirty="0">
                <a:latin typeface="Arial" panose="020B0604020202020204" pitchFamily="34" charset="0"/>
                <a:cs typeface="Arial" panose="020B0604020202020204" pitchFamily="34" charset="0"/>
              </a:rPr>
              <a:t>MINDANNYIUNKAT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1459395" y="219141"/>
            <a:ext cx="113985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>
                <a:latin typeface="Arial" panose="020B0604020202020204" pitchFamily="34" charset="0"/>
                <a:cs typeface="Arial" panose="020B0604020202020204" pitchFamily="34" charset="0"/>
              </a:rPr>
              <a:t>SZEMÉLYES KÜLDETÉSÜNK MELLETT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66969" y="1848434"/>
            <a:ext cx="12182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>
                <a:latin typeface="Arial" panose="020B0604020202020204" pitchFamily="34" charset="0"/>
                <a:cs typeface="Arial" panose="020B0604020202020204" pitchFamily="34" charset="0"/>
              </a:rPr>
              <a:t>UGYANAZZAL A KÜLDETÉSSEL BÍZ MEG:</a:t>
            </a:r>
          </a:p>
        </p:txBody>
      </p:sp>
      <p:sp>
        <p:nvSpPr>
          <p:cNvPr id="14" name="Téglalap 13"/>
          <p:cNvSpPr/>
          <p:nvPr/>
        </p:nvSpPr>
        <p:spPr>
          <a:xfrm>
            <a:off x="1459396" y="3418094"/>
            <a:ext cx="9814890" cy="1569660"/>
          </a:xfrm>
          <a:prstGeom prst="rect">
            <a:avLst/>
          </a:prstGeom>
          <a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/>
          <p:cNvSpPr txBox="1"/>
          <p:nvPr/>
        </p:nvSpPr>
        <p:spPr>
          <a:xfrm>
            <a:off x="1459395" y="3439178"/>
            <a:ext cx="9814891" cy="1569660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hu-HU" sz="9600" b="1" dirty="0">
                <a:latin typeface="Arial" panose="020B0604020202020204" pitchFamily="34" charset="0"/>
                <a:cs typeface="Arial" panose="020B0604020202020204" pitchFamily="34" charset="0"/>
              </a:rPr>
              <a:t>SZERESSÜK ŐT</a:t>
            </a:r>
          </a:p>
        </p:txBody>
      </p:sp>
    </p:spTree>
    <p:extLst>
      <p:ext uri="{BB962C8B-B14F-4D97-AF65-F5344CB8AC3E}">
        <p14:creationId xmlns:p14="http://schemas.microsoft.com/office/powerpoint/2010/main" val="1710770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717275" y="603861"/>
            <a:ext cx="11726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600" b="1" dirty="0">
                <a:latin typeface="Arial" panose="020B0604020202020204" pitchFamily="34" charset="0"/>
                <a:cs typeface="Arial" panose="020B0604020202020204" pitchFamily="34" charset="0"/>
              </a:rPr>
              <a:t>MINDANNYIUNKAT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1459395" y="219141"/>
            <a:ext cx="113985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>
                <a:latin typeface="Arial" panose="020B0604020202020204" pitchFamily="34" charset="0"/>
                <a:cs typeface="Arial" panose="020B0604020202020204" pitchFamily="34" charset="0"/>
              </a:rPr>
              <a:t>SZEMÉLYES KÜLDETÉSÜNK MELLETT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66969" y="1848434"/>
            <a:ext cx="12182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>
                <a:latin typeface="Arial" panose="020B0604020202020204" pitchFamily="34" charset="0"/>
                <a:cs typeface="Arial" panose="020B0604020202020204" pitchFamily="34" charset="0"/>
              </a:rPr>
              <a:t>UGYANAZZAL A KÜLDETÉSSEL BÍZ MEG:</a:t>
            </a:r>
          </a:p>
        </p:txBody>
      </p:sp>
      <p:sp>
        <p:nvSpPr>
          <p:cNvPr id="7" name="Téglalap 6"/>
          <p:cNvSpPr/>
          <p:nvPr/>
        </p:nvSpPr>
        <p:spPr>
          <a:xfrm>
            <a:off x="2383733" y="3204505"/>
            <a:ext cx="7684605" cy="3046988"/>
          </a:xfrm>
          <a:prstGeom prst="rect">
            <a:avLst/>
          </a:prstGeom>
          <a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/>
          <p:cNvSpPr txBox="1"/>
          <p:nvPr/>
        </p:nvSpPr>
        <p:spPr>
          <a:xfrm>
            <a:off x="2383733" y="3204505"/>
            <a:ext cx="7684605" cy="3046988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9600" b="1" dirty="0">
                <a:latin typeface="Arial" panose="020B0604020202020204" pitchFamily="34" charset="0"/>
                <a:cs typeface="Arial" panose="020B0604020202020204" pitchFamily="34" charset="0"/>
              </a:rPr>
              <a:t>SZERESSÜK EGYMÁST</a:t>
            </a:r>
          </a:p>
        </p:txBody>
      </p:sp>
    </p:spTree>
    <p:extLst>
      <p:ext uri="{BB962C8B-B14F-4D97-AF65-F5344CB8AC3E}">
        <p14:creationId xmlns:p14="http://schemas.microsoft.com/office/powerpoint/2010/main" val="293465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717275" y="603861"/>
            <a:ext cx="117265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600" b="1" dirty="0">
                <a:latin typeface="Arial" panose="020B0604020202020204" pitchFamily="34" charset="0"/>
                <a:cs typeface="Arial" panose="020B0604020202020204" pitchFamily="34" charset="0"/>
              </a:rPr>
              <a:t>MINDANNYIUNKAT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1459395" y="219141"/>
            <a:ext cx="113985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>
                <a:latin typeface="Arial" panose="020B0604020202020204" pitchFamily="34" charset="0"/>
                <a:cs typeface="Arial" panose="020B0604020202020204" pitchFamily="34" charset="0"/>
              </a:rPr>
              <a:t>SZEMÉLYES KÜLDETÉSÜNK MELLETT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66969" y="1848434"/>
            <a:ext cx="12182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>
                <a:latin typeface="Arial" panose="020B0604020202020204" pitchFamily="34" charset="0"/>
                <a:cs typeface="Arial" panose="020B0604020202020204" pitchFamily="34" charset="0"/>
              </a:rPr>
              <a:t>UGYANAZZAL A KÜLDETÉSSEL BÍZ MEG:</a:t>
            </a:r>
          </a:p>
        </p:txBody>
      </p:sp>
      <p:sp>
        <p:nvSpPr>
          <p:cNvPr id="9" name="Téglalap 8"/>
          <p:cNvSpPr/>
          <p:nvPr/>
        </p:nvSpPr>
        <p:spPr>
          <a:xfrm>
            <a:off x="2253696" y="3150461"/>
            <a:ext cx="7684605" cy="3172525"/>
          </a:xfrm>
          <a:prstGeom prst="rect">
            <a:avLst/>
          </a:prstGeom>
          <a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/>
          <p:cNvSpPr txBox="1"/>
          <p:nvPr/>
        </p:nvSpPr>
        <p:spPr>
          <a:xfrm>
            <a:off x="2253697" y="3152887"/>
            <a:ext cx="7684605" cy="3170099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6000" b="1" dirty="0">
                <a:latin typeface="Arial" panose="020B0604020202020204" pitchFamily="34" charset="0"/>
                <a:cs typeface="Arial" panose="020B0604020202020204" pitchFamily="34" charset="0"/>
              </a:rPr>
              <a:t>ÉLJÜNK </a:t>
            </a:r>
          </a:p>
          <a:p>
            <a:pPr algn="ctr"/>
            <a:r>
              <a:rPr lang="hu-HU" sz="8000" b="1" dirty="0">
                <a:latin typeface="Arial" panose="020B0604020202020204" pitchFamily="34" charset="0"/>
                <a:cs typeface="Arial" panose="020B0604020202020204" pitchFamily="34" charset="0"/>
              </a:rPr>
              <a:t>NEKI TETSZŐ </a:t>
            </a:r>
          </a:p>
          <a:p>
            <a:pPr algn="ctr"/>
            <a:r>
              <a:rPr lang="hu-HU" sz="6000" b="1" dirty="0">
                <a:latin typeface="Arial" panose="020B0604020202020204" pitchFamily="34" charset="0"/>
                <a:cs typeface="Arial" panose="020B0604020202020204" pitchFamily="34" charset="0"/>
              </a:rPr>
              <a:t>ÉLETET</a:t>
            </a:r>
          </a:p>
        </p:txBody>
      </p:sp>
    </p:spTree>
    <p:extLst>
      <p:ext uri="{BB962C8B-B14F-4D97-AF65-F5344CB8AC3E}">
        <p14:creationId xmlns:p14="http://schemas.microsoft.com/office/powerpoint/2010/main" val="188542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096000" y="501478"/>
            <a:ext cx="5913120" cy="16004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hu-HU" sz="4400" b="1" cap="all" dirty="0">
                <a:latin typeface="Arial" panose="020B0604020202020204" pitchFamily="34" charset="0"/>
                <a:cs typeface="Arial" panose="020B0604020202020204" pitchFamily="34" charset="0"/>
              </a:rPr>
              <a:t>Neked Mi</a:t>
            </a:r>
          </a:p>
          <a:p>
            <a:pPr algn="r"/>
            <a:r>
              <a:rPr lang="hu-HU" sz="4400" b="1" cap="all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5400" b="1" cap="all" dirty="0">
                <a:latin typeface="Arial" panose="020B0604020202020204" pitchFamily="34" charset="0"/>
                <a:cs typeface="Arial" panose="020B0604020202020204" pitchFamily="34" charset="0"/>
              </a:rPr>
              <a:t>küldetésed?</a:t>
            </a:r>
          </a:p>
        </p:txBody>
      </p:sp>
      <p:sp>
        <p:nvSpPr>
          <p:cNvPr id="11" name="Téglalap 10"/>
          <p:cNvSpPr/>
          <p:nvPr/>
        </p:nvSpPr>
        <p:spPr>
          <a:xfrm>
            <a:off x="5549900" y="3429000"/>
            <a:ext cx="6642100" cy="18353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églalap 8"/>
          <p:cNvSpPr/>
          <p:nvPr/>
        </p:nvSpPr>
        <p:spPr>
          <a:xfrm>
            <a:off x="5202457" y="3625393"/>
            <a:ext cx="662505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sz="2400" cap="all" dirty="0">
                <a:latin typeface="Arial" panose="020B0604020202020204" pitchFamily="34" charset="0"/>
                <a:cs typeface="Arial" panose="020B0604020202020204" pitchFamily="34" charset="0"/>
              </a:rPr>
              <a:t>GONDOLD ÁT, HOGY JELENLEGI ÉLETHELYZETETBEN ÉS LEHETŐSÉGIED SZERINT TE MIBEN LEHETSZ ISTEN SZOLGÁLATÁRA? </a:t>
            </a:r>
          </a:p>
          <a:p>
            <a:pPr algn="ctr"/>
            <a:endParaRPr lang="hu-HU" sz="14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457" y="2446268"/>
            <a:ext cx="1564106" cy="154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541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églalap 17"/>
          <p:cNvSpPr/>
          <p:nvPr/>
        </p:nvSpPr>
        <p:spPr>
          <a:xfrm>
            <a:off x="4376054" y="2118531"/>
            <a:ext cx="7815946" cy="92144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églalap 16"/>
          <p:cNvSpPr/>
          <p:nvPr/>
        </p:nvSpPr>
        <p:spPr>
          <a:xfrm>
            <a:off x="-104139" y="429190"/>
            <a:ext cx="6934200" cy="147732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2890154" y="746442"/>
            <a:ext cx="3622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cap="all" dirty="0"/>
              <a:t>PRÓBÁLJUK MEG KÖZÖSEN ELÉNEKELNI AZ ÓRA ELEJÉN HALLOTT ÉNEKET!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4376053" y="2169285"/>
            <a:ext cx="4273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hu-HU" sz="2000" b="1" cap="all" dirty="0"/>
              <a:t>a zene elindításához </a:t>
            </a:r>
            <a:r>
              <a:rPr lang="hu-HU" sz="2000" b="1" cap="all" dirty="0" err="1"/>
              <a:t>kattints</a:t>
            </a:r>
            <a:endParaRPr lang="hu-HU" sz="4400" b="1" cap="all" dirty="0"/>
          </a:p>
        </p:txBody>
      </p:sp>
      <p:pic>
        <p:nvPicPr>
          <p:cNvPr id="16" name="Kép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5" y="376343"/>
            <a:ext cx="1817908" cy="1824568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466436" y="3975568"/>
            <a:ext cx="5186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1. </a:t>
            </a:r>
            <a:r>
              <a:rPr lang="hu-HU" sz="2400" dirty="0"/>
              <a:t>INDULJ ÉS MENJ, HIRDESD SZAVAM,</a:t>
            </a:r>
          </a:p>
          <a:p>
            <a:r>
              <a:rPr lang="hu-HU" sz="2400" dirty="0"/>
              <a:t>NÉPEMHEZ KÜLDELEK ÉN!</a:t>
            </a:r>
          </a:p>
          <a:p>
            <a:r>
              <a:rPr lang="hu-HU" sz="2400" dirty="0"/>
              <a:t>TÖVIS ÉS GAZ, VÉR ÉS PANASZ, MEDDIG HALLGASSAM MÉG ÉN?</a:t>
            </a:r>
          </a:p>
          <a:p>
            <a:r>
              <a:rPr lang="hu-HU" sz="2400" dirty="0" err="1"/>
              <a:t>Refr</a:t>
            </a:r>
            <a:r>
              <a:rPr lang="hu-HU" sz="2400" dirty="0"/>
              <a:t>: II: KÜLDELEK ÉN, MEGÁLDLAK ÉN, CSAK MENJ ÉS HIRDESD SZAVAM! :II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6741070" y="3975568"/>
            <a:ext cx="53038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2. </a:t>
            </a:r>
            <a:r>
              <a:rPr lang="hu-HU" sz="2400" dirty="0"/>
              <a:t>TÜZESSÉ TESZEM AJKAIDAT, </a:t>
            </a:r>
          </a:p>
          <a:p>
            <a:r>
              <a:rPr lang="hu-HU" sz="2400" dirty="0"/>
              <a:t>GYÉMÁNTTÁ HOMLOKODAT!</a:t>
            </a:r>
          </a:p>
          <a:p>
            <a:r>
              <a:rPr lang="hu-HU" sz="2400" dirty="0"/>
              <a:t>NÉPEMNEK ŐRÉVÉ RENDELLEK ÉN,</a:t>
            </a:r>
          </a:p>
          <a:p>
            <a:r>
              <a:rPr lang="hu-HU" sz="2400" dirty="0"/>
              <a:t>LELKEMET ADOM MELLÉD! </a:t>
            </a:r>
          </a:p>
          <a:p>
            <a:r>
              <a:rPr lang="hu-HU" sz="2400" dirty="0" err="1"/>
              <a:t>Refr</a:t>
            </a:r>
            <a:r>
              <a:rPr lang="hu-HU" sz="2400" dirty="0"/>
              <a:t>: II: KÜLDELEK ÉN, MEGÁLDLAK ÉN, CSAK MENJ ÉS HIRDESD SZAVAM! :II</a:t>
            </a:r>
          </a:p>
        </p:txBody>
      </p:sp>
      <p:pic>
        <p:nvPicPr>
          <p:cNvPr id="20" name="Kép 19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939" y="1652581"/>
            <a:ext cx="1822862" cy="18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67016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061371" y="1459230"/>
            <a:ext cx="814314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cap="all" dirty="0">
                <a:latin typeface="Arial" panose="020B0604020202020204" pitchFamily="34" charset="0"/>
                <a:cs typeface="Arial" panose="020B0604020202020204" pitchFamily="34" charset="0"/>
              </a:rPr>
              <a:t>IMÁDKOZZUNK</a:t>
            </a:r>
            <a:endParaRPr lang="hu-HU" sz="24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400" cap="all" dirty="0">
                <a:latin typeface="Arial" panose="020B0604020202020204" pitchFamily="34" charset="0"/>
                <a:cs typeface="Arial" panose="020B0604020202020204" pitchFamily="34" charset="0"/>
              </a:rPr>
              <a:t>AZÉRT, HOGY LEGYEN BÁTORSÁGUNK ISTEN SZOLGÁLATÁBA ÁLLNI, ÉS ELFOGADNI A TŐLE KAPOTT SZEMÉLYES KÜLDETÉSÜNKET! </a:t>
            </a:r>
          </a:p>
          <a:p>
            <a:pPr algn="ctr"/>
            <a:endParaRPr lang="hu-HU" sz="14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7" t="61482" r="18890" b="27963"/>
          <a:stretch/>
        </p:blipFill>
        <p:spPr>
          <a:xfrm>
            <a:off x="3501250" y="0"/>
            <a:ext cx="5014678" cy="1809093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2254501" y="3564791"/>
            <a:ext cx="775688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cap="all" dirty="0">
                <a:latin typeface="Arial" panose="020B0604020202020204" pitchFamily="34" charset="0"/>
                <a:cs typeface="Arial" panose="020B0604020202020204" pitchFamily="34" charset="0"/>
              </a:rPr>
              <a:t>Mi Atyánk</a:t>
            </a: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hu-HU" sz="2000" b="1" cap="al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aki a mennyekben vagy, szenteltessék meg a te neved,</a:t>
            </a:r>
            <a:b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jöjjön el a te országod, legyen meg a te akaratod, amint a mennyben, úgy a földön is;</a:t>
            </a:r>
            <a:b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Mindennapi kenyerünket add meg nekünk ma,</a:t>
            </a:r>
            <a:b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és bocsásd meg vétkeinket, miképpen mi is megbocsátunk az ellenünk vétkezőknek;</a:t>
            </a:r>
            <a:b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És ne </a:t>
            </a:r>
            <a:r>
              <a:rPr lang="hu-HU" sz="1600" cap="all" dirty="0" err="1">
                <a:latin typeface="Arial" panose="020B0604020202020204" pitchFamily="34" charset="0"/>
                <a:cs typeface="Arial" panose="020B0604020202020204" pitchFamily="34" charset="0"/>
              </a:rPr>
              <a:t>vígy</a:t>
            </a: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 minket kísértésbe, de szabadíts meg a gonosztól;</a:t>
            </a:r>
            <a:b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Mert tied az ország, a hatalom és a dicsőség mindörökké.</a:t>
            </a:r>
            <a:b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Ámen.</a:t>
            </a:r>
            <a:b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cap="all" dirty="0">
                <a:latin typeface="Arial" panose="020B0604020202020204" pitchFamily="34" charset="0"/>
                <a:cs typeface="Arial" panose="020B0604020202020204" pitchFamily="34" charset="0"/>
              </a:rPr>
              <a:t>(Mt 6,9-13)</a:t>
            </a:r>
          </a:p>
          <a:p>
            <a:pPr algn="ctr"/>
            <a:endParaRPr lang="hu-HU" sz="14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69" y="2618161"/>
            <a:ext cx="1524132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96413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7" t="61482" r="18890" b="27963"/>
          <a:stretch/>
        </p:blipFill>
        <p:spPr>
          <a:xfrm>
            <a:off x="2642267" y="292100"/>
            <a:ext cx="6476333" cy="2336399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777532" y="3044279"/>
            <a:ext cx="463693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v-SE" sz="4400" dirty="0" err="1">
                <a:latin typeface="Arial" panose="020B0604020202020204" pitchFamily="34" charset="0"/>
                <a:cs typeface="Arial" panose="020B0604020202020204" pitchFamily="34" charset="0"/>
              </a:rPr>
              <a:t>Isten</a:t>
            </a:r>
            <a:r>
              <a:rPr lang="sv-SE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4400" dirty="0">
                <a:latin typeface="Arial" panose="020B0604020202020204" pitchFamily="34" charset="0"/>
                <a:cs typeface="Arial" panose="020B0604020202020204" pitchFamily="34" charset="0"/>
              </a:rPr>
              <a:t>áldjon! </a:t>
            </a:r>
          </a:p>
        </p:txBody>
      </p:sp>
    </p:spTree>
    <p:extLst>
      <p:ext uri="{BB962C8B-B14F-4D97-AF65-F5344CB8AC3E}">
        <p14:creationId xmlns:p14="http://schemas.microsoft.com/office/powerpoint/2010/main" val="176337603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1051</Words>
  <Application>Microsoft Office PowerPoint</Application>
  <PresentationFormat>Bredbild</PresentationFormat>
  <Paragraphs>97</Paragraphs>
  <Slides>21</Slides>
  <Notes>0</Notes>
  <HiddenSlides>0</HiddenSlides>
  <MMClips>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Office-téma</vt:lpstr>
      <vt:lpstr>ÉZSAIÁS PRÓFÉTA ELHÍVÁSA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Dorka</dc:creator>
  <cp:lastModifiedBy>Melinda Gal</cp:lastModifiedBy>
  <cp:revision>62</cp:revision>
  <dcterms:created xsi:type="dcterms:W3CDTF">2020-09-16T09:49:18Z</dcterms:created>
  <dcterms:modified xsi:type="dcterms:W3CDTF">2026-10-23T17:00:31Z</dcterms:modified>
</cp:coreProperties>
</file>