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369" r:id="rId3"/>
    <p:sldId id="354" r:id="rId4"/>
    <p:sldId id="370" r:id="rId5"/>
    <p:sldId id="361" r:id="rId6"/>
    <p:sldId id="360" r:id="rId7"/>
    <p:sldId id="363" r:id="rId8"/>
    <p:sldId id="365" r:id="rId9"/>
    <p:sldId id="367" r:id="rId10"/>
    <p:sldId id="366" r:id="rId11"/>
    <p:sldId id="371" r:id="rId12"/>
    <p:sldId id="364" r:id="rId13"/>
    <p:sldId id="307" r:id="rId14"/>
    <p:sldId id="353" r:id="rId15"/>
    <p:sldId id="368" r:id="rId16"/>
    <p:sldId id="305" r:id="rId17"/>
    <p:sldId id="306" r:id="rId1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AE2"/>
    <a:srgbClr val="773D22"/>
    <a:srgbClr val="F8974E"/>
    <a:srgbClr val="87818D"/>
    <a:srgbClr val="F7D097"/>
    <a:srgbClr val="F1B051"/>
    <a:srgbClr val="AE2E51"/>
    <a:srgbClr val="CAE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939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8062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59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8458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3641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531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932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48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57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159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1760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528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2766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3414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777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9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2026. 10. 09.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0wQRp1mB58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0wQRp1mB58?feature=oemb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bibliatarsulat.hu/?page_id=72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855Ia_1N-A?feature=oembe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-1" y="7886"/>
            <a:ext cx="12192000" cy="830997"/>
          </a:xfrm>
          <a:prstGeom prst="rect">
            <a:avLst/>
          </a:prstGeom>
          <a:solidFill>
            <a:srgbClr val="CAEBFB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8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Hogyan hív Isten a Szentírásban?  </a:t>
            </a:r>
            <a:r>
              <a:rPr lang="hu-HU" sz="30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0" lang="hu-HU" sz="3000" b="0" i="0" u="none" strike="noStrike" kern="1200" cap="none" spc="0" normalizeH="0" baseline="0" noProof="0" dirty="0">
              <a:ln>
                <a:noFill/>
              </a:ln>
              <a:solidFill>
                <a:srgbClr val="AE2E5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6741042" y="2030818"/>
            <a:ext cx="52746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Áldás, Békesség!</a:t>
            </a:r>
            <a:endParaRPr lang="sv-SE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Erős vár a mi Istenünk!</a:t>
            </a:r>
          </a:p>
          <a:p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Dicsértessék a Jézus Krisztus!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8516" y="1145742"/>
            <a:ext cx="5087856" cy="3391904"/>
          </a:xfrm>
          <a:prstGeom prst="rect">
            <a:avLst/>
          </a:prstGeom>
        </p:spPr>
      </p:pic>
      <p:sp>
        <p:nvSpPr>
          <p:cNvPr id="2" name="Lekerekített téglalap 1"/>
          <p:cNvSpPr/>
          <p:nvPr/>
        </p:nvSpPr>
        <p:spPr>
          <a:xfrm>
            <a:off x="1378085" y="5131959"/>
            <a:ext cx="5579791" cy="1160597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300" dirty="0">
                <a:latin typeface="Arial" panose="020B0604020202020204" pitchFamily="34" charset="0"/>
                <a:cs typeface="Arial" panose="020B0604020202020204" pitchFamily="34" charset="0"/>
              </a:rPr>
              <a:t>A mai hittanórán a címben feltett kérdésre keressük közösen a választ!</a:t>
            </a:r>
          </a:p>
        </p:txBody>
      </p:sp>
    </p:spTree>
    <p:extLst>
      <p:ext uri="{BB962C8B-B14F-4D97-AF65-F5344CB8AC3E}">
        <p14:creationId xmlns:p14="http://schemas.microsoft.com/office/powerpoint/2010/main" val="286187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22045" y="4741817"/>
            <a:ext cx="1397725" cy="157772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469570" y="265380"/>
            <a:ext cx="8978685" cy="5847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Kezdjük közös imádsággal a hittanórát!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47" y="1188440"/>
            <a:ext cx="5380529" cy="54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2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71384" y="203871"/>
            <a:ext cx="8697889" cy="1200362"/>
          </a:xfr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3000" dirty="0">
                <a:latin typeface="Arial" panose="020B0604020202020204" pitchFamily="34" charset="0"/>
                <a:cs typeface="Arial" panose="020B0604020202020204" pitchFamily="34" charset="0"/>
              </a:rPr>
              <a:t>Hallgassuk meg ezt az ifjúsági éneket! </a:t>
            </a: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1405" y="254151"/>
            <a:ext cx="1669528" cy="1674245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2169517" y="1773064"/>
            <a:ext cx="513262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200" dirty="0"/>
          </a:p>
        </p:txBody>
      </p:sp>
      <p:sp>
        <p:nvSpPr>
          <p:cNvPr id="11" name="Téglalap 10"/>
          <p:cNvSpPr/>
          <p:nvPr/>
        </p:nvSpPr>
        <p:spPr>
          <a:xfrm>
            <a:off x="6096000" y="1497509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églalapbuborék 13"/>
          <p:cNvSpPr/>
          <p:nvPr/>
        </p:nvSpPr>
        <p:spPr>
          <a:xfrm>
            <a:off x="7638992" y="2081889"/>
            <a:ext cx="4192729" cy="858860"/>
          </a:xfrm>
          <a:prstGeom prst="wedgeRectCallou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 zene elindításához ide </a:t>
            </a:r>
            <a:r>
              <a:rPr lang="hu-HU" sz="2600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kattints</a:t>
            </a: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!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327375" y="1164134"/>
            <a:ext cx="7311617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1. Találkozni jöttem Veled, Istenem,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Te jól ismersz engem, s én kitárom a szívem. </a:t>
            </a:r>
          </a:p>
          <a:p>
            <a:endParaRPr lang="hu-H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Refrén: Itt vagyok Istenem, vizsgálj meg engem.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Itt vagyok Istenem, leteszem életem.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Itt vagyok Istenem, hogy halljam hangodat.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Itt vagyok Istenem,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hogy tegyem akaratodat.</a:t>
            </a:r>
          </a:p>
          <a:p>
            <a:endParaRPr lang="hu-H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2.  Vágylak megismerni Téged, Istenem. </a:t>
            </a:r>
          </a:p>
          <a:p>
            <a:r>
              <a:rPr lang="hu-HU" sz="2600" dirty="0" err="1">
                <a:latin typeface="Arial" panose="020B0604020202020204" pitchFamily="34" charset="0"/>
                <a:cs typeface="Arial" panose="020B0604020202020204" pitchFamily="34" charset="0"/>
              </a:rPr>
              <a:t>Szentlelkedben</a:t>
            </a: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 járni és élni szüntelen.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Refrén:</a:t>
            </a:r>
          </a:p>
        </p:txBody>
      </p:sp>
    </p:spTree>
    <p:extLst>
      <p:ext uri="{BB962C8B-B14F-4D97-AF65-F5344CB8AC3E}">
        <p14:creationId xmlns:p14="http://schemas.microsoft.com/office/powerpoint/2010/main" val="349081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Találkozni jöttem Veled, Istenem">
            <a:hlinkClick r:id="" action="ppaction://media"/>
            <a:extLst>
              <a:ext uri="{FF2B5EF4-FFF2-40B4-BE49-F238E27FC236}">
                <a16:creationId xmlns:a16="http://schemas.microsoft.com/office/drawing/2014/main" id="{3661899E-0D43-3CAB-F948-833CBEBAF44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3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58" y="4227255"/>
            <a:ext cx="1749704" cy="1725318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1676459" y="5952573"/>
            <a:ext cx="377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7917" y="0"/>
            <a:ext cx="8514083" cy="7153835"/>
          </a:xfrm>
          <a:prstGeom prst="rect">
            <a:avLst/>
          </a:prstGeom>
        </p:spPr>
      </p:pic>
      <p:sp>
        <p:nvSpPr>
          <p:cNvPr id="5" name="Cím 1"/>
          <p:cNvSpPr txBox="1">
            <a:spLocks/>
          </p:cNvSpPr>
          <p:nvPr/>
        </p:nvSpPr>
        <p:spPr>
          <a:xfrm>
            <a:off x="204899" y="164989"/>
            <a:ext cx="3697172" cy="406226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Olvasd el figyelmesen az itt szereplő állításokat!</a:t>
            </a:r>
          </a:p>
          <a:p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Melyikkel tudsz azonosulni és miért? </a:t>
            </a:r>
          </a:p>
        </p:txBody>
      </p:sp>
    </p:spTree>
    <p:extLst>
      <p:ext uri="{BB962C8B-B14F-4D97-AF65-F5344CB8AC3E}">
        <p14:creationId xmlns:p14="http://schemas.microsoft.com/office/powerpoint/2010/main" val="30193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3597" y="258350"/>
            <a:ext cx="9671557" cy="128089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Kövessük nyomon lépésről, lépésre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 Biblia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létrejöttének </a:t>
            </a:r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útj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át!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21819" y="1743636"/>
            <a:ext cx="10295117" cy="48857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600" dirty="0"/>
              <a:t>1</a:t>
            </a: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Isten megszólítja az embert.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Isten kezdettől fogva </a:t>
            </a:r>
            <a:r>
              <a:rPr lang="hu-HU" sz="2400" u="sng" dirty="0">
                <a:latin typeface="Arial" panose="020B0604020202020204" pitchFamily="34" charset="0"/>
                <a:cs typeface="Arial" panose="020B0604020202020204" pitchFamily="34" charset="0"/>
              </a:rPr>
              <a:t>személyesen szólította meg az embert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. Akihez Isten szava eljutott, annak megváltozott az élete.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Így történt ez 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Ábrahámmal is, majd az ő utódaival is.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Isten szavát továbbadják.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Mikor Izráel népe még nomádként vándorolt, elbeszélték a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sátrakban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és a tűz körül azokat a dolgokat, amelyeket </a:t>
            </a:r>
            <a:r>
              <a:rPr lang="hu-HU" sz="2400" dirty="0" err="1">
                <a:latin typeface="Arial" panose="020B0604020202020204" pitchFamily="34" charset="0"/>
                <a:cs typeface="Arial" panose="020B0604020202020204" pitchFamily="34" charset="0"/>
              </a:rPr>
              <a:t>atyáikkal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tett az Úr.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Így esett szó például az egyiptomi szolgaságból való szabadításról is.</a:t>
            </a:r>
          </a:p>
          <a:p>
            <a:pPr marL="0" indent="0">
              <a:buNone/>
            </a:pPr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287900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3071" y="537882"/>
            <a:ext cx="11598742" cy="5728447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Isten megszólító szavát leírták!</a:t>
            </a:r>
          </a:p>
          <a:p>
            <a:pPr marL="0" indent="0">
              <a:buNone/>
            </a:pPr>
            <a:endParaRPr lang="hu-H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Krisztus előtt 1000 táján elkezdték ezeket az elbeszéléseket leírni, és feljegyezték népük, királyaik történeteit, a próféták szavait, törvényeket, imádságokat.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Így keletkezett az Ószövetség.</a:t>
            </a:r>
          </a:p>
          <a:p>
            <a:pPr marL="0" indent="0">
              <a:buNone/>
            </a:pP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Összegyűjtötték a leírt iratokat! </a:t>
            </a:r>
          </a:p>
          <a:p>
            <a:pPr marL="0" indent="0"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Krisztus után 50 és 150 között keletkeztek az Újszövetség iratai. </a:t>
            </a:r>
          </a:p>
          <a:p>
            <a:pPr marL="0" indent="0">
              <a:buNone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A legrégebbi iratok közé tartoznak Pál levelei. Az őskeresztyének az istentiszteleteken újból és újból felolvasták, lemásolták, és továbbadták a többi gyülekezetnek. </a:t>
            </a:r>
          </a:p>
          <a:p>
            <a:pPr marL="0" indent="0">
              <a:buNone/>
            </a:pP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Így gyűjtötték össze mindazokat az iratokat, melyek Jézus életéről és hatásáról tudósítanak.</a:t>
            </a:r>
          </a:p>
        </p:txBody>
      </p:sp>
    </p:spTree>
    <p:extLst>
      <p:ext uri="{BB962C8B-B14F-4D97-AF65-F5344CB8AC3E}">
        <p14:creationId xmlns:p14="http://schemas.microsoft.com/office/powerpoint/2010/main" val="177883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32411" y="431074"/>
            <a:ext cx="9104811" cy="2952206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5. Lemásolták!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A középkorban szerzetesek sokat dolgoztak a Biblia másolásán.</a:t>
            </a:r>
          </a:p>
          <a:p>
            <a:pPr marL="0" indent="0">
              <a:buNone/>
            </a:pPr>
            <a:endParaRPr lang="hu-H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6. Lefordították és kinyomtatták!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200" dirty="0">
                <a:latin typeface="Arial" panose="020B0604020202020204" pitchFamily="34" charset="0"/>
                <a:cs typeface="Arial" panose="020B0604020202020204" pitchFamily="34" charset="0"/>
              </a:rPr>
              <a:t>A könyvnyomtatás feltalálásával a Biblia</a:t>
            </a:r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 széles körben elterjedt. Néhány évvel később majd 1590-ben Károli Gáspár magyar nyelvre fordította a teljes Szentírást.</a:t>
            </a:r>
          </a:p>
          <a:p>
            <a:endParaRPr lang="hu-HU" dirty="0"/>
          </a:p>
          <a:p>
            <a:endParaRPr lang="hu-HU" b="1" dirty="0"/>
          </a:p>
        </p:txBody>
      </p:sp>
      <p:sp>
        <p:nvSpPr>
          <p:cNvPr id="4" name="Folyamatábra: Lyukkártya 3"/>
          <p:cNvSpPr/>
          <p:nvPr/>
        </p:nvSpPr>
        <p:spPr>
          <a:xfrm>
            <a:off x="2063932" y="3762102"/>
            <a:ext cx="7112726" cy="3004458"/>
          </a:xfrm>
          <a:prstGeom prst="flowChartPunchedCar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Tudtad?</a:t>
            </a:r>
          </a:p>
          <a:p>
            <a:endParaRPr lang="hu-HU" b="1" dirty="0">
              <a:solidFill>
                <a:schemeClr val="tx1"/>
              </a:solidFill>
            </a:endParaRPr>
          </a:p>
          <a:p>
            <a:r>
              <a:rPr lang="hu-HU" b="1" dirty="0">
                <a:solidFill>
                  <a:schemeClr val="tx1"/>
                </a:solidFill>
              </a:rPr>
              <a:t>A Biblia a mai napig a legelterjedtebb könyv a</a:t>
            </a:r>
          </a:p>
          <a:p>
            <a:r>
              <a:rPr lang="hu-HU" b="1" dirty="0">
                <a:solidFill>
                  <a:schemeClr val="tx1"/>
                </a:solidFill>
              </a:rPr>
              <a:t>világon, mára már több mint 2</a:t>
            </a:r>
            <a:r>
              <a:rPr lang="sv-SE" b="1" dirty="0">
                <a:solidFill>
                  <a:schemeClr val="tx1"/>
                </a:solidFill>
              </a:rPr>
              <a:t>000</a:t>
            </a:r>
            <a:endParaRPr lang="hu-HU" b="1" dirty="0">
              <a:solidFill>
                <a:schemeClr val="tx1"/>
              </a:solidFill>
            </a:endParaRPr>
          </a:p>
          <a:p>
            <a:r>
              <a:rPr lang="hu-HU" b="1" dirty="0">
                <a:solidFill>
                  <a:schemeClr val="tx1"/>
                </a:solidFill>
              </a:rPr>
              <a:t>nyelvre lefordították. Ebben az óriási munkában segít a Magyar Bibliatársulat is! Az Ő szolgálatukról bővebben itt olvashatsz! </a:t>
            </a:r>
          </a:p>
          <a:p>
            <a:r>
              <a:rPr lang="hu-HU" sz="2000" b="1" dirty="0">
                <a:hlinkClick r:id="rId2"/>
              </a:rPr>
              <a:t>Ide </a:t>
            </a:r>
            <a:r>
              <a:rPr lang="hu-HU" sz="2000" b="1" dirty="0" err="1">
                <a:hlinkClick r:id="rId2"/>
              </a:rPr>
              <a:t>kattints</a:t>
            </a:r>
            <a:r>
              <a:rPr lang="hu-HU" sz="2000" b="1" dirty="0">
                <a:hlinkClick r:id="rId2"/>
              </a:rPr>
              <a:t>! </a:t>
            </a:r>
            <a:r>
              <a:rPr lang="hu-HU" sz="2000" b="1" dirty="0"/>
              <a:t>Ha akarsz a honlapon Online Bibliaismereti játékot is játszhatsz!</a:t>
            </a:r>
          </a:p>
          <a:p>
            <a:endParaRPr lang="hu-HU" b="1" dirty="0">
              <a:solidFill>
                <a:schemeClr val="tx1"/>
              </a:solidFill>
            </a:endParaRPr>
          </a:p>
          <a:p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19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3921" y="454292"/>
            <a:ext cx="10055634" cy="838930"/>
          </a:xfrm>
          <a:gradFill flip="none" rotWithShape="1">
            <a:gsLst>
              <a:gs pos="0">
                <a:schemeClr val="accent3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3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3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Szentírás egy nagyon különleges könyv!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3920" y="1565367"/>
            <a:ext cx="10055634" cy="4939936"/>
          </a:xfr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600" b="1" dirty="0">
                <a:latin typeface="Arial" panose="020B0604020202020204" pitchFamily="34" charset="0"/>
                <a:cs typeface="Arial" panose="020B0604020202020204" pitchFamily="34" charset="0"/>
              </a:rPr>
              <a:t>A Szentírás Istentől ihletett irat!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Az Istentől ihletett kifejezés csupán egyszer szerepel a Bibliában, amit Pál apostol az Igére használ.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Az Istentől ihletett Írást a Szentlélek teszi számunkra Kijelentéssé. Isten nem zárta be magát a Biblia betűjébe.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A Lélek erejével megszólaló szóból egyszerre Kijelentés lesz.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A Szentírás tehát nem csak Istenről szól, hanem Isten szólal meg benne! Ezért különbözik minden más írástól.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A Szentírás hitelessége nem emberektől van, hanem Isten teszi hitelessé. </a:t>
            </a:r>
          </a:p>
        </p:txBody>
      </p:sp>
    </p:spTree>
    <p:extLst>
      <p:ext uri="{BB962C8B-B14F-4D97-AF65-F5344CB8AC3E}">
        <p14:creationId xmlns:p14="http://schemas.microsoft.com/office/powerpoint/2010/main" val="322912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69965" y="441229"/>
            <a:ext cx="8911687" cy="1074062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Nézzük meg ezt a kisfilmet!</a:t>
            </a:r>
          </a:p>
        </p:txBody>
      </p:sp>
      <p:sp>
        <p:nvSpPr>
          <p:cNvPr id="4" name="Téglalap 3"/>
          <p:cNvSpPr/>
          <p:nvPr/>
        </p:nvSpPr>
        <p:spPr>
          <a:xfrm rot="903923">
            <a:off x="3791934" y="3196070"/>
            <a:ext cx="7369325" cy="49244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hu-HU" sz="2600" dirty="0">
                <a:solidFill>
                  <a:schemeClr val="bg1"/>
                </a:solidFill>
                <a:latin typeface="Roboto"/>
              </a:rPr>
              <a:t>Te mit gondolsz a Biblia </a:t>
            </a:r>
            <a:r>
              <a:rPr lang="hu-HU" sz="2600" dirty="0" err="1">
                <a:solidFill>
                  <a:schemeClr val="bg1"/>
                </a:solidFill>
                <a:latin typeface="Roboto"/>
              </a:rPr>
              <a:t>fantasy</a:t>
            </a:r>
            <a:r>
              <a:rPr lang="hu-HU" sz="2600" dirty="0">
                <a:solidFill>
                  <a:schemeClr val="bg1"/>
                </a:solidFill>
                <a:latin typeface="Roboto"/>
              </a:rPr>
              <a:t> vagy igazság?</a:t>
            </a:r>
            <a:endParaRPr lang="hu-HU" sz="2600" b="0" i="0" dirty="0">
              <a:solidFill>
                <a:schemeClr val="bg1"/>
              </a:solidFill>
              <a:effectLst/>
              <a:latin typeface="Roboto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00469">
            <a:off x="5255346" y="3547852"/>
            <a:ext cx="1940923" cy="1683454"/>
          </a:xfrm>
          <a:prstGeom prst="rect">
            <a:avLst/>
          </a:prstGeom>
        </p:spPr>
      </p:pic>
      <p:sp>
        <p:nvSpPr>
          <p:cNvPr id="3" name="Ellipszis 2"/>
          <p:cNvSpPr/>
          <p:nvPr/>
        </p:nvSpPr>
        <p:spPr>
          <a:xfrm>
            <a:off x="6173877" y="5156984"/>
            <a:ext cx="4846320" cy="10384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Erről beszélgessünk, indokold is válaszod! </a:t>
            </a:r>
          </a:p>
        </p:txBody>
      </p:sp>
    </p:spTree>
    <p:extLst>
      <p:ext uri="{BB962C8B-B14F-4D97-AF65-F5344CB8AC3E}">
        <p14:creationId xmlns:p14="http://schemas.microsoft.com/office/powerpoint/2010/main" val="981738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A Biblia fantasy vagy igazság?">
            <a:hlinkClick r:id="" action="ppaction://media"/>
            <a:extLst>
              <a:ext uri="{FF2B5EF4-FFF2-40B4-BE49-F238E27FC236}">
                <a16:creationId xmlns:a16="http://schemas.microsoft.com/office/drawing/2014/main" id="{97204552-3366-0B01-EBD1-AE65038A20F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22056" y="665125"/>
            <a:ext cx="10160000" cy="57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7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97843" y="476192"/>
            <a:ext cx="8911687" cy="841620"/>
          </a:xfrm>
          <a:gradFill flip="none" rotWithShape="1">
            <a:gsLst>
              <a:gs pos="0">
                <a:schemeClr val="accent6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6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6">
                  <a:lumMod val="40000"/>
                  <a:lumOff val="60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Jól jegyezd meg!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91670" y="1541930"/>
            <a:ext cx="10663518" cy="495299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nn-NO" sz="2400" dirty="0">
                <a:latin typeface="Arial" panose="020B0604020202020204" pitchFamily="34" charset="0"/>
                <a:cs typeface="Arial" panose="020B0604020202020204" pitchFamily="34" charset="0"/>
              </a:rPr>
              <a:t>Isten igéje személyesen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téged is </a:t>
            </a:r>
            <a:r>
              <a:rPr lang="nn-NO" sz="2400" dirty="0">
                <a:latin typeface="Arial" panose="020B0604020202020204" pitchFamily="34" charset="0"/>
                <a:cs typeface="Arial" panose="020B0604020202020204" pitchFamily="34" charset="0"/>
              </a:rPr>
              <a:t>meg akar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szólítani. 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Az Ő szavainak megértése nem magunktól történik, hanem a Szentlélek által,</a:t>
            </a:r>
          </a:p>
          <a:p>
            <a:pPr marL="0" indent="0">
              <a:buNone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Aki megmutatja nekünk annak értelmét!  </a:t>
            </a:r>
          </a:p>
          <a:p>
            <a:pPr marL="0" indent="0" algn="ctr">
              <a:buNone/>
            </a:pPr>
            <a:endParaRPr lang="hu-HU" sz="30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hu-HU" sz="3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Fontos, hogy olvassuk és gondolkozzunk is róla, és imádkozzunk azért, hogy kapjunk belőle személyes üzenetet!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A Biblia üzenetét megérhetjük és 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mi magunk is továbbadhatjuk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azt!</a:t>
            </a: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400" dirty="0">
                <a:latin typeface="Arial" panose="020B0604020202020204" pitchFamily="34" charset="0"/>
                <a:cs typeface="Arial" panose="020B0604020202020204" pitchFamily="34" charset="0"/>
              </a:rPr>
              <a:t>Ez is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fontos része a 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Biblia útjának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, ami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 Isten Igéjének az útja is.</a:t>
            </a:r>
          </a:p>
        </p:txBody>
      </p:sp>
    </p:spTree>
    <p:extLst>
      <p:ext uri="{BB962C8B-B14F-4D97-AF65-F5344CB8AC3E}">
        <p14:creationId xmlns:p14="http://schemas.microsoft.com/office/powerpoint/2010/main" val="2261480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08763" y="156302"/>
            <a:ext cx="9584372" cy="865056"/>
          </a:xfrm>
          <a:solidFill>
            <a:schemeClr val="bg2"/>
          </a:soli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mai óra fontos üzenete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8699" y="299642"/>
            <a:ext cx="1457818" cy="1443431"/>
          </a:xfrm>
          <a:prstGeom prst="rect">
            <a:avLst/>
          </a:prstGeom>
        </p:spPr>
      </p:pic>
      <p:sp>
        <p:nvSpPr>
          <p:cNvPr id="3" name="Folyamatábra: Másik feldolgozás 2"/>
          <p:cNvSpPr/>
          <p:nvPr/>
        </p:nvSpPr>
        <p:spPr>
          <a:xfrm>
            <a:off x="524435" y="1132185"/>
            <a:ext cx="5351930" cy="5483768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hu-HU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</a:t>
            </a:r>
            <a:r>
              <a:rPr lang="hu-HU" sz="28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Szentíráson keresztül szólítja meg az embert</a:t>
            </a:r>
            <a:r>
              <a:rPr lang="hu-HU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Jézus életéről szóló történetekben látjuk meg azt, hogy személyiségével és az Isten örömüzenetének a meghirdetésével sok embert vonzott magához! </a:t>
            </a:r>
          </a:p>
          <a:p>
            <a:pPr algn="ctr"/>
            <a:endParaRPr lang="hu-HU" sz="2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Ötszög 6"/>
          <p:cNvSpPr/>
          <p:nvPr/>
        </p:nvSpPr>
        <p:spPr>
          <a:xfrm>
            <a:off x="7019364" y="5647765"/>
            <a:ext cx="4787153" cy="96818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200" dirty="0">
                <a:latin typeface="Arial" panose="020B0604020202020204" pitchFamily="34" charset="0"/>
                <a:cs typeface="Arial" panose="020B0604020202020204" pitchFamily="34" charset="0"/>
              </a:rPr>
              <a:t>Számodra is tartogat üzenetet! 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734" y="1743073"/>
            <a:ext cx="5759783" cy="384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65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87909" y="424870"/>
            <a:ext cx="8911687" cy="982621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Gondolkozz el a kérdéseken!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66252" y="1905000"/>
            <a:ext cx="8915400" cy="2340429"/>
          </a:xfrm>
        </p:spPr>
        <p:txBody>
          <a:bodyPr>
            <a:normAutofit/>
          </a:bodyPr>
          <a:lstStyle/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Szerinted miért fontos Isten Igéjét gyakran olvasni? </a:t>
            </a:r>
          </a:p>
          <a:p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Írj le egy olyan élethelyzetet, amelyben érezted Isten vezetését! </a:t>
            </a:r>
          </a:p>
          <a:p>
            <a:pPr marL="0" indent="0">
              <a:buNone/>
            </a:pPr>
            <a:r>
              <a:rPr lang="hu-HU" sz="2600" dirty="0">
                <a:latin typeface="Arial" panose="020B0604020202020204" pitchFamily="34" charset="0"/>
                <a:cs typeface="Arial" panose="020B0604020202020204" pitchFamily="34" charset="0"/>
              </a:rPr>
              <a:t>Ha nem tudsz ilyet írni, keress egy bibliai történetet az eddig tanultak közül!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259" y="185469"/>
            <a:ext cx="1748675" cy="171953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3752" y="4457934"/>
            <a:ext cx="2967497" cy="19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4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60569" y="353427"/>
            <a:ext cx="9858691" cy="1280890"/>
          </a:xfrm>
        </p:spPr>
        <p:txBody>
          <a:bodyPr/>
          <a:lstStyle/>
          <a:p>
            <a:pPr algn="ctr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imádság ellőtt hallgassuk meg ezt az éneket! </a:t>
            </a:r>
          </a:p>
        </p:txBody>
      </p:sp>
      <p:sp>
        <p:nvSpPr>
          <p:cNvPr id="5" name="Szabályos ötszög 4"/>
          <p:cNvSpPr/>
          <p:nvPr/>
        </p:nvSpPr>
        <p:spPr>
          <a:xfrm>
            <a:off x="8247017" y="1193829"/>
            <a:ext cx="3644538" cy="2403566"/>
          </a:xfrm>
          <a:prstGeom prst="pentagon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Szólj hozzám - zenés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12254" y="1810630"/>
            <a:ext cx="1453696" cy="1453696"/>
          </a:xfrm>
        </p:spPr>
      </p:pic>
      <p:sp>
        <p:nvSpPr>
          <p:cNvPr id="6" name="Folyamatábra: Másik feldolgozás 5"/>
          <p:cNvSpPr/>
          <p:nvPr/>
        </p:nvSpPr>
        <p:spPr>
          <a:xfrm>
            <a:off x="640079" y="1490626"/>
            <a:ext cx="5333999" cy="5003439"/>
          </a:xfrm>
          <a:prstGeom prst="flowChartAlternate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Szólj hozzám csendesen,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Uram, Istenem!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Szent </a:t>
            </a:r>
            <a:r>
              <a:rPr lang="hu-HU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szavad</a:t>
            </a:r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várom én, 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Életem éjjelén.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Szólj hozzám csendesen, 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Én Uram Istenem!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Szólj hozzám csendesen, 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Jézusom, Mesterem.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Szelíd és halk </a:t>
            </a:r>
            <a:r>
              <a:rPr lang="hu-HU" sz="2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szavad</a:t>
            </a:r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Szívemnek nyugtot ad!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Szólj hozzám csendesen, </a:t>
            </a:r>
          </a:p>
          <a:p>
            <a:pPr algn="ctr"/>
            <a:r>
              <a:rPr lang="hu-HU" sz="2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Jézusom, Mesterem!</a:t>
            </a:r>
          </a:p>
        </p:txBody>
      </p:sp>
      <p:sp>
        <p:nvSpPr>
          <p:cNvPr id="7" name="Ötszög 6"/>
          <p:cNvSpPr/>
          <p:nvPr/>
        </p:nvSpPr>
        <p:spPr>
          <a:xfrm rot="1518184">
            <a:off x="7479397" y="1597563"/>
            <a:ext cx="2129441" cy="35965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Ide </a:t>
            </a:r>
            <a:r>
              <a:rPr lang="hu-HU" dirty="0" err="1"/>
              <a:t>kattints</a:t>
            </a:r>
            <a:r>
              <a:rPr lang="hu-H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3272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ercs függőlegesen 1"/>
          <p:cNvSpPr/>
          <p:nvPr/>
        </p:nvSpPr>
        <p:spPr>
          <a:xfrm>
            <a:off x="1698171" y="35029"/>
            <a:ext cx="7732085" cy="6230983"/>
          </a:xfrm>
          <a:prstGeom prst="verticalScroll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300" i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Atyánk, aki a mennyekben vagy, szenteltessék meg a te neved,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jöjjön el a te országod, legyen meg a te akaratod, amint a mennyben, úgy a földön is;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Mindennapi kenyerünket add meg nekünk ma,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bocsásd meg vétkeinket, miképpen mi is megbocsátunk az ellenünk vétkezőknek;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 ne </a:t>
            </a:r>
            <a:r>
              <a:rPr lang="hu-HU" sz="2300" dirty="0" err="1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vígy</a:t>
            </a: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minket kísértésbe, de szabadíts meg a gonosztól;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Mert tied az ország, a hatalom és a dicsőség mindörökké.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Ámen.</a:t>
            </a:r>
            <a:b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3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(Mt 6,9-13)</a:t>
            </a:r>
          </a:p>
        </p:txBody>
      </p:sp>
      <p:pic>
        <p:nvPicPr>
          <p:cNvPr id="4" name="Kép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430256" y="770591"/>
            <a:ext cx="1525605" cy="1620027"/>
          </a:xfrm>
          <a:prstGeom prst="rect">
            <a:avLst/>
          </a:prstGeom>
        </p:spPr>
      </p:pic>
      <p:sp>
        <p:nvSpPr>
          <p:cNvPr id="3" name="Szabályos ötszög 2"/>
          <p:cNvSpPr/>
          <p:nvPr/>
        </p:nvSpPr>
        <p:spPr>
          <a:xfrm>
            <a:off x="356323" y="234897"/>
            <a:ext cx="3535527" cy="1071387"/>
          </a:xfrm>
          <a:prstGeom prst="pentag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Imádkozzunk!</a:t>
            </a:r>
          </a:p>
        </p:txBody>
      </p:sp>
    </p:spTree>
    <p:extLst>
      <p:ext uri="{BB962C8B-B14F-4D97-AF65-F5344CB8AC3E}">
        <p14:creationId xmlns:p14="http://schemas.microsoft.com/office/powerpoint/2010/main" val="323637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3498112" y="3327991"/>
            <a:ext cx="8346558" cy="286232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„A teljes Írás Istentől ihletett,</a:t>
            </a:r>
          </a:p>
          <a:p>
            <a:r>
              <a:rPr lang="hu-H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és hasznos a tanításra,</a:t>
            </a:r>
          </a:p>
          <a:p>
            <a:r>
              <a:rPr lang="hu-H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a feddésre, a megjobbításra,</a:t>
            </a:r>
          </a:p>
          <a:p>
            <a:r>
              <a:rPr lang="hu-H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az igazságban való nevelésre.”</a:t>
            </a:r>
          </a:p>
          <a:p>
            <a:r>
              <a:rPr lang="hu-HU" sz="3600" i="1" dirty="0">
                <a:latin typeface="Arial" panose="020B0604020202020204" pitchFamily="34" charset="0"/>
                <a:cs typeface="Arial" panose="020B0604020202020204" pitchFamily="34" charset="0"/>
              </a:rPr>
              <a:t>2Timóteus 3,16</a:t>
            </a:r>
            <a:endParaRPr lang="hu-HU" sz="3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2638575" y="310801"/>
            <a:ext cx="6096000" cy="707886"/>
          </a:xfrm>
          <a:prstGeom prst="rect">
            <a:avLst/>
          </a:prstGeom>
          <a:ln w="50800">
            <a:noFill/>
          </a:ln>
        </p:spPr>
        <p:txBody>
          <a:bodyPr>
            <a:spAutoFit/>
          </a:bodyPr>
          <a:lstStyle/>
          <a:p>
            <a:pPr algn="ctr"/>
            <a:r>
              <a:rPr lang="hu-HU" sz="4000" dirty="0">
                <a:solidFill>
                  <a:srgbClr val="AE2E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000" dirty="0">
                <a:solidFill>
                  <a:srgbClr val="AE2E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 áldjon!</a:t>
            </a:r>
          </a:p>
        </p:txBody>
      </p:sp>
      <p:sp>
        <p:nvSpPr>
          <p:cNvPr id="3" name="Ellipszis 2"/>
          <p:cNvSpPr/>
          <p:nvPr/>
        </p:nvSpPr>
        <p:spPr>
          <a:xfrm>
            <a:off x="538930" y="1594884"/>
            <a:ext cx="4692290" cy="136250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200" b="1" dirty="0">
                <a:latin typeface="Arial" panose="020B0604020202020204" pitchFamily="34" charset="0"/>
                <a:cs typeface="Arial" panose="020B0604020202020204" pitchFamily="34" charset="0"/>
              </a:rPr>
              <a:t>Bátorítson ez az Ige a Biblia rendszeres olvasására!</a:t>
            </a:r>
          </a:p>
        </p:txBody>
      </p:sp>
    </p:spTree>
    <p:extLst>
      <p:ext uri="{BB962C8B-B14F-4D97-AF65-F5344CB8AC3E}">
        <p14:creationId xmlns:p14="http://schemas.microsoft.com/office/powerpoint/2010/main" val="30953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7_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3963</TotalTime>
  <Words>877</Words>
  <Application>Microsoft Office PowerPoint</Application>
  <PresentationFormat>Bredbild</PresentationFormat>
  <Paragraphs>102</Paragraphs>
  <Slides>17</Slides>
  <Notes>0</Notes>
  <HiddenSlides>0</HiddenSlides>
  <MMClips>3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4" baseType="lpstr">
      <vt:lpstr>Arial</vt:lpstr>
      <vt:lpstr>Century Gothic</vt:lpstr>
      <vt:lpstr>Roboto</vt:lpstr>
      <vt:lpstr>Times New Roman</vt:lpstr>
      <vt:lpstr>Wingdings</vt:lpstr>
      <vt:lpstr>Wingdings 3</vt:lpstr>
      <vt:lpstr>7_Szálak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Kövessük nyomon lépésről, lépésre a Biblia létrejöttének útját!</vt:lpstr>
      <vt:lpstr>PowerPoint-presentation</vt:lpstr>
      <vt:lpstr>PowerPoint-presentation</vt:lpstr>
      <vt:lpstr>A Szentírás egy nagyon különleges könyv!</vt:lpstr>
      <vt:lpstr>Nézzük meg ezt a kisfilmet!</vt:lpstr>
      <vt:lpstr>PowerPoint-presentation</vt:lpstr>
      <vt:lpstr>Jól jegyezd meg! </vt:lpstr>
      <vt:lpstr>A mai óra fontos üzenete</vt:lpstr>
      <vt:lpstr>Gondolkozz el a kérdéseken!  </vt:lpstr>
      <vt:lpstr>Az imádság ellőtt hallgassuk meg ezt az éneket! 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Zimányi Noémi</dc:creator>
  <cp:lastModifiedBy>Melinda Gal</cp:lastModifiedBy>
  <cp:revision>551</cp:revision>
  <dcterms:created xsi:type="dcterms:W3CDTF">2020-03-16T06:58:02Z</dcterms:created>
  <dcterms:modified xsi:type="dcterms:W3CDTF">2026-10-09T13:50:22Z</dcterms:modified>
</cp:coreProperties>
</file>