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5" r:id="rId3"/>
    <p:sldId id="302" r:id="rId4"/>
    <p:sldId id="262" r:id="rId5"/>
    <p:sldId id="286" r:id="rId6"/>
    <p:sldId id="295" r:id="rId7"/>
    <p:sldId id="285" r:id="rId8"/>
    <p:sldId id="263" r:id="rId9"/>
    <p:sldId id="293" r:id="rId10"/>
    <p:sldId id="292" r:id="rId11"/>
    <p:sldId id="294" r:id="rId12"/>
    <p:sldId id="289" r:id="rId13"/>
    <p:sldId id="290" r:id="rId14"/>
    <p:sldId id="301" r:id="rId15"/>
    <p:sldId id="303" r:id="rId16"/>
    <p:sldId id="296" r:id="rId17"/>
    <p:sldId id="266" r:id="rId18"/>
    <p:sldId id="299" r:id="rId19"/>
    <p:sldId id="298" r:id="rId20"/>
    <p:sldId id="304" r:id="rId21"/>
  </p:sldIdLst>
  <p:sldSz cx="9144000" cy="5143500" type="screen16x9"/>
  <p:notesSz cx="6858000" cy="9144000"/>
  <p:embeddedFontLst>
    <p:embeddedFont>
      <p:font typeface="Itim" panose="020B0604020202020204" charset="-34"/>
      <p:regular r:id="rId23"/>
    </p:embeddedFont>
    <p:embeddedFont>
      <p:font typeface="Quicksand Light" panose="020B0604020202020204" charset="0"/>
      <p:regular r:id="rId24"/>
      <p:bold r:id="rId25"/>
    </p:embeddedFont>
    <p:embeddedFont>
      <p:font typeface="Sniglet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D9BFBF-0C3A-4600-BE83-8227BE3636C7}">
  <a:tblStyle styleId="{13D9BFBF-0C3A-4600-BE83-8227BE363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8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"/>
          <p:cNvSpPr txBox="1">
            <a:spLocks noGrp="1"/>
          </p:cNvSpPr>
          <p:nvPr>
            <p:ph type="body" idx="1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9" name="Google Shape;709;p6"/>
          <p:cNvSpPr txBox="1">
            <a:spLocks noGrp="1"/>
          </p:cNvSpPr>
          <p:nvPr>
            <p:ph type="body" idx="2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0" name="Google Shape;710;p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dk1"/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4" name="Google Shape;1414;p12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1415" name="Google Shape;1415;p1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1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516" name="Google Shape;1516;p1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D-29gkKlpA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ratKNSZ5jc?feature=oembed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rgK8optoF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 TargetMode="Externa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ctrTitle"/>
          </p:nvPr>
        </p:nvSpPr>
        <p:spPr>
          <a:xfrm>
            <a:off x="855300" y="705736"/>
            <a:ext cx="7433400" cy="3732028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latin typeface="+mj-lt"/>
              </a:rPr>
              <a:t>Áldás, békesség!</a:t>
            </a:r>
            <a:br>
              <a:rPr lang="hu-HU" sz="2800" b="1" dirty="0">
                <a:latin typeface="+mj-lt"/>
              </a:rPr>
            </a:br>
            <a:r>
              <a:rPr lang="hu-HU" sz="2800" b="1" dirty="0">
                <a:latin typeface="+mj-lt"/>
              </a:rPr>
              <a:t>Dicsértessék a Jézus Krisztus!</a:t>
            </a:r>
            <a:br>
              <a:rPr lang="hu-HU" sz="2800" b="1" dirty="0">
                <a:latin typeface="+mj-lt"/>
              </a:rPr>
            </a:br>
            <a:r>
              <a:rPr lang="hu-HU" sz="2800" b="1" dirty="0">
                <a:latin typeface="+mj-lt"/>
              </a:rPr>
              <a:t>Erős vár a mi Istenünk!</a:t>
            </a:r>
            <a:br>
              <a:rPr lang="hu-HU" sz="2800" b="1" dirty="0">
                <a:latin typeface="+mj-lt"/>
              </a:rPr>
            </a:br>
            <a:br>
              <a:rPr lang="hu-HU" sz="2800" b="1" dirty="0">
                <a:latin typeface="+mj-lt"/>
              </a:rPr>
            </a:br>
            <a:br>
              <a:rPr lang="hu-HU" sz="2800" b="1" dirty="0">
                <a:latin typeface="+mj-lt"/>
              </a:rPr>
            </a:br>
            <a:r>
              <a:rPr lang="hu-HU" sz="2800" dirty="0">
                <a:latin typeface="+mj-lt"/>
              </a:rPr>
              <a:t>A mai óra témája:</a:t>
            </a:r>
            <a:br>
              <a:rPr lang="hu-HU" sz="2800" dirty="0">
                <a:latin typeface="+mj-lt"/>
              </a:rPr>
            </a:br>
            <a:r>
              <a:rPr lang="hu-HU" sz="2800" b="1" dirty="0">
                <a:latin typeface="+mj-lt"/>
              </a:rPr>
              <a:t>Mit jelent önmagunk és mások szeretete?</a:t>
            </a:r>
            <a:br>
              <a:rPr lang="hu-HU" sz="2800" dirty="0">
                <a:latin typeface="+mj-lt"/>
              </a:rPr>
            </a:br>
            <a:endParaRPr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653347"/>
            <a:ext cx="8035290" cy="383680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8 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 szeretet soha el nem múlik. De legyen bár prófétálás: el fog töröltetni; legyen nyelveken való szólás: meg fog szűnni; legyen ismeret: el fog töröltetni.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9 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Mert töredékes az ismeretünk, és töredékes a prófétálásunk.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10 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Amikor pedig eljön a tökéletes, eltöröltetik a töredékes.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11 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Amikor gyermek voltam, úgy szóltam, mint gyermek, úgy éreztem, mint gyermek, úgy gondolkoztam, mint gyermek; amikor pedig férfivá lettem, elhagytam a gyermeki dolgokat.”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22B77AA8-9E0B-47C8-B0AF-D38A9A366ED5}"/>
              </a:ext>
            </a:extLst>
          </p:cNvPr>
          <p:cNvSpPr/>
          <p:nvPr/>
        </p:nvSpPr>
        <p:spPr>
          <a:xfrm>
            <a:off x="1425959" y="3897630"/>
            <a:ext cx="6292082" cy="85222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Szerinted miről szól a 11. vers? Fogalmazd meg a saját </a:t>
            </a:r>
            <a:r>
              <a:rPr lang="hu-HU" dirty="0" err="1"/>
              <a:t>szavaiddal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53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1002697"/>
            <a:ext cx="7018800" cy="235090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12 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Mert most tükör által homályosan látunk, akkor pedig színről színre; most töredékes az ismeretem, akkor pedig úgy fogok ismerni, ahogyan engem is megismert az Isten.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13 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Most azért megmarad a hit, a remény, a szeretet, e három; ezek közül pedig a legnagyobb a szeretet.”</a:t>
            </a:r>
          </a:p>
          <a:p>
            <a:pPr marL="88900" indent="0" algn="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(1Korinthus 13)</a:t>
            </a:r>
            <a:endParaRPr lang="hu-HU" i="0" dirty="0">
              <a:solidFill>
                <a:schemeClr val="bg1"/>
              </a:solidFill>
              <a:effectLst/>
              <a:latin typeface="+mj-lt"/>
            </a:endParaRP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7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FD52FC-601F-4863-834C-F25BF3C6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75" y="252011"/>
            <a:ext cx="7018800" cy="396300"/>
          </a:xfrm>
          <a:solidFill>
            <a:schemeClr val="lt1">
              <a:alpha val="72000"/>
            </a:schemeClr>
          </a:solidFill>
        </p:spPr>
        <p:txBody>
          <a:bodyPr/>
          <a:lstStyle/>
          <a:p>
            <a:r>
              <a:rPr lang="hu-HU" sz="2400" b="1" dirty="0">
                <a:latin typeface="+mj-lt"/>
              </a:rPr>
              <a:t>Tanuljuk meg az aranymondást!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525E668-ACE7-401D-9AB9-037E87D7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575" y="852861"/>
            <a:ext cx="7045839" cy="117901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88900" indent="0" algn="ctr">
              <a:buNone/>
            </a:pPr>
            <a:r>
              <a:rPr lang="hu-HU" sz="3600" b="0" dirty="0">
                <a:solidFill>
                  <a:srgbClr val="000000"/>
                </a:solidFill>
                <a:effectLst/>
                <a:latin typeface="+mj-lt"/>
              </a:rPr>
              <a:t>„Most azért megmarad a hit, a remény, a szeretet, e három; ezek közül pedig a legnagyobb a szeretet.”</a:t>
            </a:r>
          </a:p>
          <a:p>
            <a:pPr marL="88900" indent="0" algn="ctr">
              <a:buNone/>
            </a:pPr>
            <a:r>
              <a:rPr lang="hu-HU" sz="3600" b="0" dirty="0">
                <a:solidFill>
                  <a:srgbClr val="000000"/>
                </a:solidFill>
                <a:effectLst/>
                <a:latin typeface="+mj-lt"/>
              </a:rPr>
              <a:t>(1Korinthus 13,13)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525E668-ACE7-401D-9AB9-037E87D7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575" y="313034"/>
            <a:ext cx="7045839" cy="117901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„Most azért megmarad a hit, a remény, a szeretet, e három; ezek közül pedig a legnagyobb a szeretet.”</a:t>
            </a:r>
          </a:p>
          <a:p>
            <a:pPr marL="88900" indent="0" algn="ctr">
              <a:buNone/>
            </a:pPr>
            <a:r>
              <a:rPr lang="hu-HU" b="0" dirty="0">
                <a:solidFill>
                  <a:srgbClr val="000000"/>
                </a:solidFill>
                <a:effectLst/>
                <a:latin typeface="+mj-lt"/>
              </a:rPr>
              <a:t>(1Korinthus 13,13)</a:t>
            </a:r>
          </a:p>
          <a:p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3804BFA-BFCE-4E5C-8AD5-7E4D007A4756}"/>
              </a:ext>
            </a:extLst>
          </p:cNvPr>
          <p:cNvSpPr txBox="1">
            <a:spLocks/>
          </p:cNvSpPr>
          <p:nvPr/>
        </p:nvSpPr>
        <p:spPr>
          <a:xfrm>
            <a:off x="1089614" y="1773716"/>
            <a:ext cx="7018800" cy="297613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63500"/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Mit gondolsz, miért éppen a szeretet a „legnagyobb”?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Isten úgy alkotott meg minket, hogy érezzünk. Sokféle érzés lehet bennünk: harag, öröm, fájdalom, megnyugvás.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Bármit is teszünk, ha nem tapasztaljuk meg a szeretet, akkor mindig hiányérzet lesz bennünk.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A szeretet adhat értelmet minden tettünknek, erről szól a mai aranymondásunk is.</a:t>
            </a:r>
          </a:p>
        </p:txBody>
      </p:sp>
    </p:spTree>
    <p:extLst>
      <p:ext uri="{BB962C8B-B14F-4D97-AF65-F5344CB8AC3E}">
        <p14:creationId xmlns:p14="http://schemas.microsoft.com/office/powerpoint/2010/main" val="15102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cím"/>
          <p:cNvSpPr txBox="1">
            <a:spLocks noGrp="1"/>
          </p:cNvSpPr>
          <p:nvPr>
            <p:ph type="ctrTitle" idx="4294967295"/>
          </p:nvPr>
        </p:nvSpPr>
        <p:spPr>
          <a:xfrm>
            <a:off x="1835802" y="1710748"/>
            <a:ext cx="5997192" cy="16178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tx1"/>
                </a:solidFill>
                <a:latin typeface="+mj-lt"/>
              </a:rPr>
              <a:t>Hogyan fejezhetjük ki a szeretetünket?</a:t>
            </a:r>
            <a:br>
              <a:rPr lang="hu-HU" sz="3200" dirty="0">
                <a:solidFill>
                  <a:schemeClr val="tx1"/>
                </a:solidFill>
                <a:latin typeface="+mj-lt"/>
              </a:rPr>
            </a:br>
            <a:r>
              <a:rPr lang="hu-HU" sz="2800" dirty="0">
                <a:solidFill>
                  <a:schemeClr val="tx1"/>
                </a:solidFill>
                <a:latin typeface="+mj-lt"/>
              </a:rPr>
              <a:t>Kattints a képekre, hogy megtudd!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-652988" y="-1555078"/>
            <a:ext cx="1966768" cy="1526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ím">
            <a:extLst>
              <a:ext uri="{FF2B5EF4-FFF2-40B4-BE49-F238E27FC236}">
                <a16:creationId xmlns:a16="http://schemas.microsoft.com/office/drawing/2014/main" id="{4F5832A3-888D-42C5-8792-EC249802EF54}"/>
              </a:ext>
            </a:extLst>
          </p:cNvPr>
          <p:cNvSpPr txBox="1">
            <a:spLocks/>
          </p:cNvSpPr>
          <p:nvPr/>
        </p:nvSpPr>
        <p:spPr>
          <a:xfrm>
            <a:off x="1313780" y="1802062"/>
            <a:ext cx="7538483" cy="161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hu-HU" sz="3200" dirty="0">
                <a:solidFill>
                  <a:schemeClr val="tx1"/>
                </a:solidFill>
                <a:latin typeface="+mj-lt"/>
              </a:rPr>
              <a:t>Ezek közül melyik a legfontosabb számodra?</a:t>
            </a:r>
          </a:p>
          <a:p>
            <a:r>
              <a:rPr lang="hu-HU" sz="3200" dirty="0">
                <a:solidFill>
                  <a:schemeClr val="tx1"/>
                </a:solidFill>
                <a:latin typeface="+mj-lt"/>
              </a:rPr>
              <a:t>Mikor érzed igazán, hogy szeretnek?</a:t>
            </a:r>
          </a:p>
          <a:p>
            <a:r>
              <a:rPr lang="hu-HU" sz="3200" dirty="0">
                <a:solidFill>
                  <a:schemeClr val="tx1"/>
                </a:solidFill>
                <a:latin typeface="+mj-lt"/>
              </a:rPr>
              <a:t>Írd le a füzetedbe!</a:t>
            </a:r>
          </a:p>
        </p:txBody>
      </p:sp>
      <p:sp>
        <p:nvSpPr>
          <p:cNvPr id="2" name="tovább">
            <a:extLst>
              <a:ext uri="{FF2B5EF4-FFF2-40B4-BE49-F238E27FC236}">
                <a16:creationId xmlns:a16="http://schemas.microsoft.com/office/drawing/2014/main" id="{C943EB3B-1608-406C-A017-6FFB67BEA671}"/>
              </a:ext>
            </a:extLst>
          </p:cNvPr>
          <p:cNvSpPr/>
          <p:nvPr/>
        </p:nvSpPr>
        <p:spPr>
          <a:xfrm>
            <a:off x="7832994" y="2132759"/>
            <a:ext cx="1227920" cy="386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pic>
        <p:nvPicPr>
          <p:cNvPr id="20" name="ajándé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70" y="3517686"/>
            <a:ext cx="1646063" cy="1359526"/>
          </a:xfrm>
          <a:prstGeom prst="rect">
            <a:avLst/>
          </a:prstGeom>
        </p:spPr>
      </p:pic>
      <p:sp>
        <p:nvSpPr>
          <p:cNvPr id="28" name="ajándék szöv">
            <a:extLst>
              <a:ext uri="{FF2B5EF4-FFF2-40B4-BE49-F238E27FC236}">
                <a16:creationId xmlns:a16="http://schemas.microsoft.com/office/drawing/2014/main" id="{7191CCB6-FEBD-4258-B3BB-E9C86FA7C82C}"/>
              </a:ext>
            </a:extLst>
          </p:cNvPr>
          <p:cNvSpPr/>
          <p:nvPr/>
        </p:nvSpPr>
        <p:spPr>
          <a:xfrm>
            <a:off x="163853" y="3459449"/>
            <a:ext cx="4411980" cy="147600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Ajándékozás</a:t>
            </a:r>
          </a:p>
          <a:p>
            <a:pPr algn="ctr"/>
            <a:r>
              <a:rPr lang="hu-HU" dirty="0"/>
              <a:t>Nemcsak ünnepek alkalmával, hanem hétköznapokon is ajándékozhatunk.</a:t>
            </a:r>
          </a:p>
          <a:p>
            <a:pPr algn="ctr"/>
            <a:r>
              <a:rPr lang="hu-HU" dirty="0"/>
              <a:t>Ilyenkor nem a pénzbeli érték, hanem a ráfordított figyelem számít. A megajándékozott ebből érezheti, hogy szeretjük.</a:t>
            </a:r>
          </a:p>
        </p:txBody>
      </p:sp>
      <p:pic>
        <p:nvPicPr>
          <p:cNvPr id="27" name="kedv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19" y="393792"/>
            <a:ext cx="1231499" cy="920576"/>
          </a:xfrm>
          <a:prstGeom prst="rect">
            <a:avLst/>
          </a:prstGeom>
        </p:spPr>
      </p:pic>
      <p:pic>
        <p:nvPicPr>
          <p:cNvPr id="29" name="szívesség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366" y="162879"/>
            <a:ext cx="1646063" cy="1353429"/>
          </a:xfrm>
          <a:prstGeom prst="rect">
            <a:avLst/>
          </a:prstGeom>
        </p:spPr>
      </p:pic>
      <p:pic>
        <p:nvPicPr>
          <p:cNvPr id="30" name="idő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778" y="215587"/>
            <a:ext cx="1646063" cy="1353429"/>
          </a:xfrm>
          <a:prstGeom prst="rect">
            <a:avLst/>
          </a:prstGeom>
        </p:spPr>
      </p:pic>
      <p:sp>
        <p:nvSpPr>
          <p:cNvPr id="36" name="szívesség szöv">
            <a:extLst>
              <a:ext uri="{FF2B5EF4-FFF2-40B4-BE49-F238E27FC236}">
                <a16:creationId xmlns:a16="http://schemas.microsoft.com/office/drawing/2014/main" id="{8FDE0CD5-96AF-461B-AD20-56BCFB1EF21D}"/>
              </a:ext>
            </a:extLst>
          </p:cNvPr>
          <p:cNvSpPr/>
          <p:nvPr/>
        </p:nvSpPr>
        <p:spPr>
          <a:xfrm>
            <a:off x="3439400" y="337885"/>
            <a:ext cx="2591104" cy="113522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Szívességek</a:t>
            </a:r>
          </a:p>
          <a:p>
            <a:pPr algn="ctr"/>
            <a:r>
              <a:rPr lang="hu-HU" dirty="0"/>
              <a:t>Apróbb segítségek, szívességek nagyon jól tudják akár észrevétlenül is megmutatni a szeretetet.</a:t>
            </a:r>
          </a:p>
        </p:txBody>
      </p:sp>
      <p:sp>
        <p:nvSpPr>
          <p:cNvPr id="37" name="elismerőszöv">
            <a:extLst>
              <a:ext uri="{FF2B5EF4-FFF2-40B4-BE49-F238E27FC236}">
                <a16:creationId xmlns:a16="http://schemas.microsoft.com/office/drawing/2014/main" id="{93AE0A0A-E72E-4B58-8C3B-9572B33D18CF}"/>
              </a:ext>
            </a:extLst>
          </p:cNvPr>
          <p:cNvSpPr/>
          <p:nvPr/>
        </p:nvSpPr>
        <p:spPr>
          <a:xfrm>
            <a:off x="107373" y="337885"/>
            <a:ext cx="3120390" cy="113522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Kedves szavak</a:t>
            </a:r>
          </a:p>
          <a:p>
            <a:pPr algn="ctr"/>
            <a:r>
              <a:rPr lang="hu-HU" dirty="0"/>
              <a:t>Sokszor az is elég a szeretet kifejezéséhez, ha megdicsérjük egymást, elismerjük, hogy a másik mit csinált jók.</a:t>
            </a:r>
          </a:p>
        </p:txBody>
      </p:sp>
      <p:sp>
        <p:nvSpPr>
          <p:cNvPr id="38" name="minőségi időszöv">
            <a:extLst>
              <a:ext uri="{FF2B5EF4-FFF2-40B4-BE49-F238E27FC236}">
                <a16:creationId xmlns:a16="http://schemas.microsoft.com/office/drawing/2014/main" id="{5CC4A546-F631-4114-AF40-AD2C6B7C969C}"/>
              </a:ext>
            </a:extLst>
          </p:cNvPr>
          <p:cNvSpPr/>
          <p:nvPr/>
        </p:nvSpPr>
        <p:spPr>
          <a:xfrm>
            <a:off x="6242141" y="337885"/>
            <a:ext cx="2818773" cy="1102927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Együtt töltött idő</a:t>
            </a:r>
          </a:p>
          <a:p>
            <a:pPr algn="ctr"/>
            <a:r>
              <a:rPr lang="hu-HU" dirty="0"/>
              <a:t>Azzal is kifejezhetjük a szeretetünket, ha időt töltünk a másikkal, közös programokat csinálunk.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71" y="3470375"/>
            <a:ext cx="1188823" cy="1530229"/>
          </a:xfrm>
          <a:prstGeom prst="rect">
            <a:avLst/>
          </a:prstGeom>
        </p:spPr>
      </p:pic>
      <p:sp>
        <p:nvSpPr>
          <p:cNvPr id="41" name="érintés szöv">
            <a:extLst>
              <a:ext uri="{FF2B5EF4-FFF2-40B4-BE49-F238E27FC236}">
                <a16:creationId xmlns:a16="http://schemas.microsoft.com/office/drawing/2014/main" id="{BF9F14B5-CF99-49C9-B7E7-1BF20378502A}"/>
              </a:ext>
            </a:extLst>
          </p:cNvPr>
          <p:cNvSpPr/>
          <p:nvPr/>
        </p:nvSpPr>
        <p:spPr>
          <a:xfrm>
            <a:off x="5861026" y="3459449"/>
            <a:ext cx="2755112" cy="1476000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Érintés</a:t>
            </a:r>
          </a:p>
          <a:p>
            <a:pPr algn="ctr"/>
            <a:r>
              <a:rPr lang="hu-HU" dirty="0"/>
              <a:t>Egy érintés, például ölelés is segíthet megmutatni, hogy a másik fontos nekünk.</a:t>
            </a:r>
          </a:p>
        </p:txBody>
      </p:sp>
    </p:spTree>
    <p:extLst>
      <p:ext uri="{BB962C8B-B14F-4D97-AF65-F5344CB8AC3E}">
        <p14:creationId xmlns:p14="http://schemas.microsoft.com/office/powerpoint/2010/main" val="144500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67" grpId="0"/>
      <p:bldP spid="1567" grpId="1"/>
      <p:bldP spid="17" grpId="0"/>
      <p:bldP spid="2" grpId="0" animBg="1"/>
      <p:bldP spid="28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C6421A7-08D1-F750-E765-04CE041AC4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Onlinemedia 2" title="Szeretethimnusz - flashmob papokkal és lelkészekkel">
            <a:hlinkClick r:id="" action="ppaction://media"/>
            <a:extLst>
              <a:ext uri="{FF2B5EF4-FFF2-40B4-BE49-F238E27FC236}">
                <a16:creationId xmlns:a16="http://schemas.microsoft.com/office/drawing/2014/main" id="{2594567E-371A-F4A1-9C69-907C2998AC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960" y="166726"/>
            <a:ext cx="8514080" cy="48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3BC8A6E-4183-4544-813A-C7D4A2B46227}"/>
              </a:ext>
            </a:extLst>
          </p:cNvPr>
          <p:cNvSpPr/>
          <p:nvPr/>
        </p:nvSpPr>
        <p:spPr>
          <a:xfrm>
            <a:off x="2183130" y="217170"/>
            <a:ext cx="4823460" cy="8915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jelent önmagunk szeretete?</a:t>
            </a:r>
          </a:p>
        </p:txBody>
      </p:sp>
      <p:pic>
        <p:nvPicPr>
          <p:cNvPr id="1026" name="Picture 2" descr="Képzés, Izmok, Fegyverek, Szőke, Bár A Harangok, Edzés">
            <a:extLst>
              <a:ext uri="{FF2B5EF4-FFF2-40B4-BE49-F238E27FC236}">
                <a16:creationId xmlns:a16="http://schemas.microsoft.com/office/drawing/2014/main" id="{9E18A24E-BB05-4360-B168-C9A5BCBC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795">
            <a:off x="260986" y="2091690"/>
            <a:ext cx="2893992" cy="192024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081F10AA-C331-47F2-B569-6C809CF0AF16}"/>
              </a:ext>
            </a:extLst>
          </p:cNvPr>
          <p:cNvSpPr/>
          <p:nvPr/>
        </p:nvSpPr>
        <p:spPr>
          <a:xfrm>
            <a:off x="3970020" y="1184112"/>
            <a:ext cx="4823460" cy="3742218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Nézz bele otthon egy tükörbe és gondold végig a következő kérdéseket!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 az, amit szeretsz magadban?</a:t>
            </a: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Mire vagy büszke?</a:t>
            </a:r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 az, amiről szívesen mesélsz másoknak magaddal kapcsolatban?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AE6557A0-E448-480A-A9B0-07E7FC999915}"/>
              </a:ext>
            </a:extLst>
          </p:cNvPr>
          <p:cNvSpPr/>
          <p:nvPr/>
        </p:nvSpPr>
        <p:spPr>
          <a:xfrm>
            <a:off x="3886200" y="1259514"/>
            <a:ext cx="4823460" cy="3742218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Nézz bele otthon egy tükörbe és gondold végig a következő kérdéseket!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rgbClr val="C00000"/>
                </a:solidFill>
              </a:rPr>
              <a:t>Mi az, amit ha lehetne, megváltoztatnál magadon?</a:t>
            </a:r>
          </a:p>
          <a:p>
            <a:pPr algn="ctr"/>
            <a:r>
              <a:rPr lang="hu-HU" sz="2000" dirty="0">
                <a:solidFill>
                  <a:srgbClr val="C00000"/>
                </a:solidFill>
              </a:rPr>
              <a:t>Melyik tulajdonságodat szereted a legkevésbé?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4038879-5D33-4383-B069-7AB89DBA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5" grpId="1" build="allAtOnce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83A4615-11EC-48A7-B956-1D870D25058B}"/>
              </a:ext>
            </a:extLst>
          </p:cNvPr>
          <p:cNvSpPr/>
          <p:nvPr/>
        </p:nvSpPr>
        <p:spPr>
          <a:xfrm>
            <a:off x="1074420" y="125730"/>
            <a:ext cx="6995160" cy="298323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Sokszor nem könnyű szeretni magunkat, mert a hibáinkat könnyebben észrevesszük.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Az is előfordulhat, hogy körülöttünk élők nem bátorítanak minket arra, hogy fogadjuk el magunkat, hanem helyette bántással találkozunk.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40615B1E-0A5C-4EC3-9E51-95CE2D4333AE}"/>
              </a:ext>
            </a:extLst>
          </p:cNvPr>
          <p:cNvSpPr/>
          <p:nvPr/>
        </p:nvSpPr>
        <p:spPr>
          <a:xfrm>
            <a:off x="1074420" y="2766060"/>
            <a:ext cx="6995160" cy="225171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Biblia így beszél Isten alkotásairól: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„Csodálatos vagy; csodálatosak alkotásaid…”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(Zsoltárok 139,14)</a:t>
            </a:r>
          </a:p>
          <a:p>
            <a:pPr algn="ctr"/>
            <a:endParaRPr lang="hu-HU" sz="2000" b="1" dirty="0">
              <a:solidFill>
                <a:schemeClr val="tx1"/>
              </a:solidFill>
            </a:endParaRPr>
          </a:p>
          <a:p>
            <a:pPr algn="ctr"/>
            <a:r>
              <a:rPr lang="hu-HU" sz="2000" b="1" dirty="0">
                <a:solidFill>
                  <a:schemeClr val="tx1"/>
                </a:solidFill>
              </a:rPr>
              <a:t>Ez az Igevers bátorítás lehet számodra is, hiszen mind Isten alkotásai vagyunk!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7A5BE55-6ABE-40D3-A6E1-50B5074C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09" y="2082060"/>
            <a:ext cx="1383691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D3F9F2A-C01C-46AB-97B5-C81C45958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3F410A7-3F0A-4550-AAB9-2CF00B3F6032}"/>
              </a:ext>
            </a:extLst>
          </p:cNvPr>
          <p:cNvSpPr/>
          <p:nvPr/>
        </p:nvSpPr>
        <p:spPr>
          <a:xfrm>
            <a:off x="132080" y="58108"/>
            <a:ext cx="8839200" cy="683573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 Református Énekeskönyv 395. dicsérete „Isten szívén megpihenve…” szépen összefoglalja számunkra az egymás iránti szeretet lényegét.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F81429-170D-4090-BE7C-49BB4629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90" y="3717392"/>
            <a:ext cx="1379910" cy="1368000"/>
          </a:xfrm>
          <a:prstGeom prst="rect">
            <a:avLst/>
          </a:prstGeom>
        </p:spPr>
      </p:pic>
      <p:pic>
        <p:nvPicPr>
          <p:cNvPr id="7" name="Onlinemedia 6" title="Isten szívén">
            <a:hlinkClick r:id="" action="ppaction://media"/>
            <a:extLst>
              <a:ext uri="{FF2B5EF4-FFF2-40B4-BE49-F238E27FC236}">
                <a16:creationId xmlns:a16="http://schemas.microsoft.com/office/drawing/2014/main" id="{550CE415-6261-EAED-A72E-72F332FFD3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367" y="896480"/>
            <a:ext cx="7414633" cy="41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1462460" y="454501"/>
            <a:ext cx="3772480" cy="661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latin typeface="+mj-lt"/>
              </a:rPr>
              <a:t>Zárjuk az órát imádsággal!</a:t>
            </a:r>
            <a:endParaRPr b="1" dirty="0">
              <a:latin typeface="+mj-lt"/>
            </a:endParaRPr>
          </a:p>
        </p:txBody>
      </p:sp>
      <p:sp>
        <p:nvSpPr>
          <p:cNvPr id="1596" name="Google Shape;1596;p22"/>
          <p:cNvSpPr txBox="1">
            <a:spLocks noGrp="1"/>
          </p:cNvSpPr>
          <p:nvPr>
            <p:ph type="body" idx="1"/>
          </p:nvPr>
        </p:nvSpPr>
        <p:spPr>
          <a:xfrm>
            <a:off x="171450" y="1366216"/>
            <a:ext cx="6000749" cy="356011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 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 És </a:t>
            </a:r>
            <a:r>
              <a:rPr kumimoji="0" lang="hu-H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  <a:r>
              <a:rPr lang="hu-HU" sz="2000" kern="12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 És ne vigy minket kísértésbe, de szabadíts meg a gonosztól,  Mert Tiéd az ország, a hatalom, és a dicsőség</a:t>
            </a:r>
            <a:r>
              <a:rPr lang="hu-HU" sz="2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Ámen.</a:t>
            </a:r>
            <a:r>
              <a:rPr lang="hu-HU" sz="2000" dirty="0">
                <a:cs typeface="Arial" panose="020B0604020202020204" pitchFamily="34" charset="0"/>
              </a:rPr>
              <a:t>”</a:t>
            </a:r>
            <a:endParaRPr lang="hu-HU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30" name="Picture 6" descr="Gazdaság Kezek, Biblia, Imádkozás, Barátok, Szó">
            <a:extLst>
              <a:ext uri="{FF2B5EF4-FFF2-40B4-BE49-F238E27FC236}">
                <a16:creationId xmlns:a16="http://schemas.microsoft.com/office/drawing/2014/main" id="{3F3CA48A-96F1-410C-ABF9-2E21321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2612085"/>
            <a:ext cx="2971801" cy="22506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171E910-1B95-4D5D-88D3-D0536144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813" y="-1784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5108630" y="1109429"/>
            <a:ext cx="2943900" cy="66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latin typeface="+mj-lt"/>
              </a:rPr>
              <a:t>Kezdjük az órát imádsággal!</a:t>
            </a:r>
            <a:endParaRPr b="1" dirty="0">
              <a:latin typeface="+mj-lt"/>
            </a:endParaRPr>
          </a:p>
        </p:txBody>
      </p:sp>
      <p:sp>
        <p:nvSpPr>
          <p:cNvPr id="1596" name="Google Shape;1596;p22"/>
          <p:cNvSpPr txBox="1">
            <a:spLocks noGrp="1"/>
          </p:cNvSpPr>
          <p:nvPr>
            <p:ph type="body" idx="1"/>
          </p:nvPr>
        </p:nvSpPr>
        <p:spPr>
          <a:xfrm>
            <a:off x="4660360" y="1867471"/>
            <a:ext cx="384044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50000"/>
              </a:lnSpc>
              <a:buNone/>
            </a:pPr>
            <a:r>
              <a:rPr lang="hu-HU" sz="2000" dirty="0">
                <a:latin typeface="+mj-lt"/>
                <a:cs typeface="Arial" panose="020B0604020202020204" pitchFamily="34" charset="0"/>
              </a:rPr>
              <a:t>„Jó Atyánk, Istenünk, Te taníts bennünket! Jézus Krisztus útján vezesd a lelkünket! Szentlelked ereje növelje hitünket! Ámen.”</a:t>
            </a: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30" name="Picture 6" descr="Gazdaság Kezek, Biblia, Imádkozás, Barátok, Szó">
            <a:extLst>
              <a:ext uri="{FF2B5EF4-FFF2-40B4-BE49-F238E27FC236}">
                <a16:creationId xmlns:a16="http://schemas.microsoft.com/office/drawing/2014/main" id="{3F3CA48A-96F1-410C-ABF9-2E21321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0" y="1035690"/>
            <a:ext cx="3959165" cy="299838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B618B1B-2AD3-47FF-A61B-5D8CE7B6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91187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E0E46-AF3A-C800-5B14-AF99D8C552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A7AB8E-4E39-0E06-BD63-CAEC38F36E50}"/>
              </a:ext>
            </a:extLst>
          </p:cNvPr>
          <p:cNvSpPr txBox="1"/>
          <p:nvPr/>
        </p:nvSpPr>
        <p:spPr>
          <a:xfrm>
            <a:off x="457200" y="1706880"/>
            <a:ext cx="768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accent1"/>
                </a:solidFill>
              </a:rPr>
              <a:t>Óra végi imádság</a:t>
            </a:r>
          </a:p>
          <a:p>
            <a:pPr algn="ctr"/>
            <a:endParaRPr lang="hu-HU" sz="2800" dirty="0">
              <a:solidFill>
                <a:schemeClr val="accent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Köszönjük Istenünk, hogy itt voltál velünk!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Kérünk édes Atyánk, vigyázz mindig reánk!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Ámen</a:t>
            </a:r>
          </a:p>
          <a:p>
            <a:pPr algn="ctr"/>
            <a:endParaRPr lang="sv-SE" sz="2800" dirty="0">
              <a:solidFill>
                <a:schemeClr val="accent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113F75-1139-76D4-82CF-510E146F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76" y="31750"/>
            <a:ext cx="139000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87B8327-C369-26C2-7E44-40704E261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Onlinemedia 2" title="Éljen a Szeretet ereje! - Hahó Együttes">
            <a:hlinkClick r:id="" action="ppaction://media"/>
            <a:extLst>
              <a:ext uri="{FF2B5EF4-FFF2-40B4-BE49-F238E27FC236}">
                <a16:creationId xmlns:a16="http://schemas.microsoft.com/office/drawing/2014/main" id="{B0C95FD4-33E6-8887-F265-EB9E1D139B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6000"/>
          </a:srgbClr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9"/>
          <p:cNvSpPr txBox="1">
            <a:spLocks noGrp="1"/>
          </p:cNvSpPr>
          <p:nvPr>
            <p:ph type="ctrTitle" idx="4294967295"/>
          </p:nvPr>
        </p:nvSpPr>
        <p:spPr>
          <a:xfrm>
            <a:off x="110169" y="26381"/>
            <a:ext cx="7433400" cy="9284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solidFill>
                  <a:schemeClr val="lt1"/>
                </a:solidFill>
                <a:latin typeface="+mj-lt"/>
              </a:rPr>
              <a:t>Éljen a szeretet ereje?</a:t>
            </a:r>
            <a:endParaRPr sz="44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Google Shape;1568;p19">
            <a:extLst>
              <a:ext uri="{FF2B5EF4-FFF2-40B4-BE49-F238E27FC236}">
                <a16:creationId xmlns:a16="http://schemas.microsoft.com/office/drawing/2014/main" id="{7C1BCFD9-2323-4431-9257-14B2AA90B581}"/>
              </a:ext>
            </a:extLst>
          </p:cNvPr>
          <p:cNvSpPr txBox="1">
            <a:spLocks/>
          </p:cNvSpPr>
          <p:nvPr/>
        </p:nvSpPr>
        <p:spPr>
          <a:xfrm>
            <a:off x="1717040" y="1493521"/>
            <a:ext cx="6567642" cy="312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spcAft>
                <a:spcPts val="600"/>
              </a:spcAft>
              <a:buFont typeface="Quicksand Light"/>
              <a:buNone/>
            </a:pPr>
            <a:r>
              <a:rPr lang="hu-HU" sz="2400" b="1" dirty="0">
                <a:latin typeface="+mj-lt"/>
              </a:rPr>
              <a:t>Beszélgessetek a következő kérdésekről!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b="1" dirty="0">
                <a:latin typeface="+mj-lt"/>
              </a:rPr>
              <a:t>Mit mond el ez a dal a szeretetről?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b="1" dirty="0">
                <a:latin typeface="+mj-lt"/>
              </a:rPr>
              <a:t>Szerintetek mit jelent, hogy a szeretetnek van ereje?</a:t>
            </a:r>
          </a:p>
          <a:p>
            <a:pPr marL="285750" indent="-285750" algn="ctr"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b="1" dirty="0">
                <a:latin typeface="+mj-lt"/>
              </a:rPr>
              <a:t>Hogyan kapcsolódik ez ahhoz a szeretethez, amiről Jézus tanít?</a:t>
            </a:r>
          </a:p>
          <a:p>
            <a:pPr marL="0" indent="0" algn="ctr">
              <a:spcAft>
                <a:spcPts val="600"/>
              </a:spcAft>
              <a:buFont typeface="Quicksand Light"/>
              <a:buNone/>
            </a:pPr>
            <a:endParaRPr lang="hu-HU" b="1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895B83-F4F9-40E2-A47F-90E19D192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75500"/>
            <a:ext cx="1369012" cy="13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F56847F-D946-4172-9D92-B525524FBB53}"/>
              </a:ext>
            </a:extLst>
          </p:cNvPr>
          <p:cNvSpPr/>
          <p:nvPr/>
        </p:nvSpPr>
        <p:spPr>
          <a:xfrm>
            <a:off x="99153" y="810199"/>
            <a:ext cx="2137272" cy="78219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Ismételjünk!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8F1EE08-54F5-41F7-8149-ACB5A7C72A47}"/>
              </a:ext>
            </a:extLst>
          </p:cNvPr>
          <p:cNvSpPr/>
          <p:nvPr/>
        </p:nvSpPr>
        <p:spPr>
          <a:xfrm>
            <a:off x="3211762" y="164564"/>
            <a:ext cx="5524614" cy="265718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Emlékszel még mit tanított Jézus a Tízparancsolatról?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A szavakból eltűntek a magánhangzók.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Egészítsd ki őket, hogy megkapd a múlt órán tanult igeverset!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Ha elakadnál, keresd ki a Bibliából a részt!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Ha megvan a megfejtés, olvasd fel hangosan is az Igét!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AE6707E0-6982-4206-B532-DDC680851CD7}"/>
              </a:ext>
            </a:extLst>
          </p:cNvPr>
          <p:cNvSpPr/>
          <p:nvPr/>
        </p:nvSpPr>
        <p:spPr>
          <a:xfrm>
            <a:off x="220335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szrsd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92BA6A58-9106-4A3D-A008-05578A8DDEBD}"/>
              </a:ext>
            </a:extLst>
          </p:cNvPr>
          <p:cNvSpPr/>
          <p:nvPr/>
        </p:nvSpPr>
        <p:spPr>
          <a:xfrm>
            <a:off x="1826503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az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EBF36CBE-944B-4EAF-BE32-1313D2298809}"/>
              </a:ext>
            </a:extLst>
          </p:cNvPr>
          <p:cNvSpPr/>
          <p:nvPr/>
        </p:nvSpPr>
        <p:spPr>
          <a:xfrm>
            <a:off x="3432671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rt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FBD35058-7BF4-4E35-9334-3EDE4E1ED199}"/>
              </a:ext>
            </a:extLst>
          </p:cNvPr>
          <p:cNvSpPr/>
          <p:nvPr/>
        </p:nvSpPr>
        <p:spPr>
          <a:xfrm>
            <a:off x="5038839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 te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BDCE6F87-1278-4740-89AA-6B144417A6D3}"/>
              </a:ext>
            </a:extLst>
          </p:cNvPr>
          <p:cNvSpPr/>
          <p:nvPr/>
        </p:nvSpPr>
        <p:spPr>
          <a:xfrm>
            <a:off x="6645008" y="305167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stndt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3A291A7-EB14-4A53-AAAB-B5DCC3C379E2}"/>
              </a:ext>
            </a:extLst>
          </p:cNvPr>
          <p:cNvSpPr/>
          <p:nvPr/>
        </p:nvSpPr>
        <p:spPr>
          <a:xfrm>
            <a:off x="557705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szrsd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E01B57F2-EF8E-468D-8F27-E7084A796CB3}"/>
              </a:ext>
            </a:extLst>
          </p:cNvPr>
          <p:cNvSpPr/>
          <p:nvPr/>
        </p:nvSpPr>
        <p:spPr>
          <a:xfrm>
            <a:off x="2144916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flbrtd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9BD6935C-E9DB-4433-86EE-CBB8DE5E2553}"/>
              </a:ext>
            </a:extLst>
          </p:cNvPr>
          <p:cNvSpPr/>
          <p:nvPr/>
        </p:nvSpPr>
        <p:spPr>
          <a:xfrm>
            <a:off x="3914297" y="3842707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mnt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3275C1E9-3593-4B10-9026-E776D547187B}"/>
              </a:ext>
            </a:extLst>
          </p:cNvPr>
          <p:cNvSpPr/>
          <p:nvPr/>
        </p:nvSpPr>
        <p:spPr>
          <a:xfrm>
            <a:off x="5650275" y="3794622"/>
            <a:ext cx="1222872" cy="576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>
                <a:solidFill>
                  <a:schemeClr val="tx1"/>
                </a:solidFill>
              </a:rPr>
              <a:t>mgdt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ED484799-5E8F-4D89-B97A-778613B17070}"/>
              </a:ext>
            </a:extLst>
          </p:cNvPr>
          <p:cNvSpPr/>
          <p:nvPr/>
        </p:nvSpPr>
        <p:spPr>
          <a:xfrm>
            <a:off x="7141248" y="4373008"/>
            <a:ext cx="1445047" cy="60592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Máté 22,37</a:t>
            </a:r>
          </a:p>
        </p:txBody>
      </p:sp>
    </p:spTree>
    <p:extLst>
      <p:ext uri="{BB962C8B-B14F-4D97-AF65-F5344CB8AC3E}">
        <p14:creationId xmlns:p14="http://schemas.microsoft.com/office/powerpoint/2010/main" val="22144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921991"/>
            <a:ext cx="7018800" cy="2491256"/>
          </a:xfrm>
        </p:spPr>
        <p:txBody>
          <a:bodyPr/>
          <a:lstStyle/>
          <a:p>
            <a:pPr marL="88900" indent="0" algn="ct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mai órán arról fogunk tanulni, hogy mit jelent szeretni embertársainkat és saját magunkat.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88900" indent="0" algn="ctr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Ehhez olvassuk el, hogy mit írt Pál apostol a szeretetről a Korinthusiaknak írt első levelében. Ezt az igeszakaszt a Szeretet himnuszának is szokták nevezni.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8885D8-6667-40F8-9650-CC3B421F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7776000" y="377550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00" y="570921"/>
            <a:ext cx="7018800" cy="3033900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1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Ha emberek vagy angyalok nyelvén szólok is, szeretet pedig nincs bennem, olyanná lettem, mint a zengő érc vagy pengő cimbalom.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2 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És ha prófétálni is tudok, ha minden titkot ismerek is, és minden bölcsességnek birtokában vagyok, és ha teljes hitem van is, úgyhogy hegyeket mozdíthatok el, szeretet pedig nincs bennem: semmi vagyok…”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3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0"/>
          <p:cNvSpPr txBox="1">
            <a:spLocks noGrp="1"/>
          </p:cNvSpPr>
          <p:nvPr>
            <p:ph type="body" idx="1"/>
          </p:nvPr>
        </p:nvSpPr>
        <p:spPr>
          <a:xfrm>
            <a:off x="968015" y="1434389"/>
            <a:ext cx="3555066" cy="16887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Milyen a zengő érc és a pengő cimbalom (korabeli cintányér)?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>
              <a:solidFill>
                <a:srgbClr val="00000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Kattints a képekre és hallgasd meg! </a:t>
            </a:r>
            <a:endParaRPr dirty="0">
              <a:latin typeface="+mj-lt"/>
            </a:endParaRPr>
          </a:p>
        </p:txBody>
      </p:sp>
      <p:sp>
        <p:nvSpPr>
          <p:cNvPr id="1579" name="Google Shape;1579;p20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latin typeface="+mj-lt"/>
              </a:rPr>
              <a:t>Tudod-e?</a:t>
            </a:r>
            <a:endParaRPr sz="3200" b="1" dirty="0">
              <a:latin typeface="+mj-lt"/>
            </a:endParaRPr>
          </a:p>
        </p:txBody>
      </p:sp>
      <p:sp>
        <p:nvSpPr>
          <p:cNvPr id="8" name="Google Shape;1578;p20">
            <a:extLst>
              <a:ext uri="{FF2B5EF4-FFF2-40B4-BE49-F238E27FC236}">
                <a16:creationId xmlns:a16="http://schemas.microsoft.com/office/drawing/2014/main" id="{3C97B3C1-90D3-48B4-ABCF-9F1D2480E2D0}"/>
              </a:ext>
            </a:extLst>
          </p:cNvPr>
          <p:cNvSpPr txBox="1">
            <a:spLocks/>
          </p:cNvSpPr>
          <p:nvPr/>
        </p:nvSpPr>
        <p:spPr>
          <a:xfrm>
            <a:off x="4802127" y="1287961"/>
            <a:ext cx="3863408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Ezek dallam nélküli hangszerek, csak egyetlen hang megszólaltatására képesek.</a:t>
            </a:r>
          </a:p>
          <a:p>
            <a:pPr marL="0" indent="0" algn="ctr">
              <a:buFont typeface="Quicksand Light"/>
              <a:buNone/>
            </a:pPr>
            <a:endParaRPr lang="hu-HU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Szeretet nélkül bármilyen tettünk csak egyetlen hang.</a:t>
            </a:r>
          </a:p>
          <a:p>
            <a:pPr marL="0" indent="0" algn="ctr">
              <a:buFont typeface="Quicksand Light"/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Ha szeretettel cselekszünk,</a:t>
            </a:r>
            <a:br>
              <a:rPr lang="hu-HU" dirty="0">
                <a:latin typeface="+mj-lt"/>
              </a:rPr>
            </a:br>
            <a:r>
              <a:rPr lang="hu-HU" dirty="0">
                <a:solidFill>
                  <a:srgbClr val="000000"/>
                </a:solidFill>
                <a:latin typeface="+mj-lt"/>
              </a:rPr>
              <a:t>az a hangszer sok-sok hangjához, csengő muzsikájához hasonlít.</a:t>
            </a:r>
            <a:endParaRPr lang="hu-HU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F413E3-E0D9-43CA-88A3-CE2DD682B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6"/>
          <a:stretch/>
        </p:blipFill>
        <p:spPr bwMode="auto">
          <a:xfrm>
            <a:off x="968015" y="3123123"/>
            <a:ext cx="11757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75299E1-7E9B-4DEA-9071-DC7145315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2"/>
          <a:stretch/>
        </p:blipFill>
        <p:spPr bwMode="auto">
          <a:xfrm>
            <a:off x="3123125" y="3279492"/>
            <a:ext cx="94009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ntányér">
            <a:hlinkClick r:id="" action="ppaction://media"/>
            <a:extLst>
              <a:ext uri="{FF2B5EF4-FFF2-40B4-BE49-F238E27FC236}">
                <a16:creationId xmlns:a16="http://schemas.microsoft.com/office/drawing/2014/main" id="{B647CCE4-46B4-4656-80C7-65FB09988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alphaModFix amt="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69" y="4445051"/>
            <a:ext cx="609600" cy="609600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pic>
        <p:nvPicPr>
          <p:cNvPr id="5" name="Zildjian Score Magazine -- Strike a Gong">
            <a:hlinkClick r:id="" action="ppaction://media"/>
            <a:extLst>
              <a:ext uri="{FF2B5EF4-FFF2-40B4-BE49-F238E27FC236}">
                <a16:creationId xmlns:a16="http://schemas.microsoft.com/office/drawing/2014/main" id="{1317BFF6-FCFC-4910-AF95-B8F9963D2F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2939" end="39788.4583"/>
                </p14:media>
              </p:ext>
            </p:extLst>
          </p:nvPr>
        </p:nvPicPr>
        <p:blipFill>
          <a:blip r:embed="rId10">
            <a:alphaModFix amt="0"/>
          </a:blip>
          <a:stretch>
            <a:fillRect/>
          </a:stretch>
        </p:blipFill>
        <p:spPr>
          <a:xfrm>
            <a:off x="1555909" y="4536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303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606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9E9B83-C453-4889-A902-CF40B7F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10" y="614444"/>
            <a:ext cx="8001000" cy="3436756"/>
          </a:xfrm>
        </p:spPr>
        <p:txBody>
          <a:bodyPr/>
          <a:lstStyle/>
          <a:p>
            <a:pPr marL="88900" indent="0" algn="ctr">
              <a:buNone/>
            </a:pP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„</a:t>
            </a: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3 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És ha szétosztom az egész vagyonomat, és testem tűzhalálra szánom, szeretet pedig nincs bennem: semmi hasznom abból.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4 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A szeretet türelmes, jóságos; a szeretet nem irigykedik, a szeretet nem kérkedik, nem fuvalkodik fel.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5 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Nem viselkedik bántóan, nem keresi a maga hasznát, nem gerjed haragra, nem rója fel a rosszat.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6 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Nem örül a hamisságnak, de együtt örül az igazsággal.</a:t>
            </a:r>
          </a:p>
          <a:p>
            <a:pPr marL="88900" indent="0" algn="ctr">
              <a:buNone/>
            </a:pPr>
            <a:r>
              <a:rPr lang="hu-HU" i="0" baseline="30000" dirty="0">
                <a:solidFill>
                  <a:schemeClr val="bg1"/>
                </a:solidFill>
                <a:effectLst/>
                <a:latin typeface="+mj-lt"/>
              </a:rPr>
              <a:t>7 </a:t>
            </a:r>
            <a:r>
              <a:rPr lang="hu-HU" i="0" dirty="0">
                <a:solidFill>
                  <a:schemeClr val="bg1"/>
                </a:solidFill>
                <a:effectLst/>
                <a:latin typeface="+mj-lt"/>
              </a:rPr>
              <a:t>Mindent elfedez, mindent hisz, mindent remél, mindent eltűr.”</a:t>
            </a:r>
          </a:p>
          <a:p>
            <a:pPr marL="88900" indent="0" algn="ctr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6CCC77B5-3E3C-476D-8A5A-01B438A16A15}"/>
              </a:ext>
            </a:extLst>
          </p:cNvPr>
          <p:cNvSpPr/>
          <p:nvPr/>
        </p:nvSpPr>
        <p:spPr>
          <a:xfrm>
            <a:off x="771525" y="3897630"/>
            <a:ext cx="7600950" cy="85222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 fenti sorok közül mi az, ami jellemző a te szeretetedre? </a:t>
            </a:r>
            <a:endParaRPr lang="sv-SE" dirty="0"/>
          </a:p>
          <a:p>
            <a:pPr algn="ctr"/>
            <a:r>
              <a:rPr lang="hu-HU" dirty="0"/>
              <a:t>Szerinted melyik az a tulajdonság, amiben még </a:t>
            </a:r>
            <a:r>
              <a:rPr lang="hu-HU" dirty="0" err="1"/>
              <a:t>fejlődnöd</a:t>
            </a:r>
            <a:r>
              <a:rPr lang="hu-HU" dirty="0"/>
              <a:t> kellene? </a:t>
            </a:r>
          </a:p>
        </p:txBody>
      </p:sp>
    </p:spTree>
    <p:extLst>
      <p:ext uri="{BB962C8B-B14F-4D97-AF65-F5344CB8AC3E}">
        <p14:creationId xmlns:p14="http://schemas.microsoft.com/office/powerpoint/2010/main" val="5384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Thersites templat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1134</Words>
  <Application>Microsoft Office PowerPoint</Application>
  <PresentationFormat>Bildspel på skärmen (16:9)</PresentationFormat>
  <Paragraphs>111</Paragraphs>
  <Slides>20</Slides>
  <Notes>7</Notes>
  <HiddenSlides>0</HiddenSlides>
  <MMClips>5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Quicksand Light</vt:lpstr>
      <vt:lpstr>Calibri</vt:lpstr>
      <vt:lpstr>Arial</vt:lpstr>
      <vt:lpstr>Sniglet</vt:lpstr>
      <vt:lpstr>Itim</vt:lpstr>
      <vt:lpstr>Thersites template</vt:lpstr>
      <vt:lpstr>Áldás, békesség! Dicsértessék a Jézus Krisztus! Erős vár a mi Istenünk!   A mai óra témája: Mit jelent önmagunk és mások szeretete? </vt:lpstr>
      <vt:lpstr>Kezdjük az órát imádsággal!</vt:lpstr>
      <vt:lpstr>PowerPoint-presentation</vt:lpstr>
      <vt:lpstr>Éljen a szeretet ereje?</vt:lpstr>
      <vt:lpstr>PowerPoint-presentation</vt:lpstr>
      <vt:lpstr>PowerPoint-presentation</vt:lpstr>
      <vt:lpstr>PowerPoint-presentation</vt:lpstr>
      <vt:lpstr>Tudod-e?</vt:lpstr>
      <vt:lpstr>PowerPoint-presentation</vt:lpstr>
      <vt:lpstr>PowerPoint-presentation</vt:lpstr>
      <vt:lpstr>PowerPoint-presentation</vt:lpstr>
      <vt:lpstr>Tanuljuk meg az aranymondást!</vt:lpstr>
      <vt:lpstr>PowerPoint-presentation</vt:lpstr>
      <vt:lpstr>Hogyan fejezhetjük ki a szeretetünket? Kattints a képekre, hogy megtudd!</vt:lpstr>
      <vt:lpstr>PowerPoint-presentation</vt:lpstr>
      <vt:lpstr>PowerPoint-presentation</vt:lpstr>
      <vt:lpstr>PowerPoint-presentation</vt:lpstr>
      <vt:lpstr>PowerPoint-presentation</vt:lpstr>
      <vt:lpstr>Zárjuk az órát imádsággal!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Áldás, békesség! A mai óra témája:</dc:title>
  <dc:creator>RPI</dc:creator>
  <cp:lastModifiedBy>Melinda Gal</cp:lastModifiedBy>
  <cp:revision>49</cp:revision>
  <dcterms:modified xsi:type="dcterms:W3CDTF">2026-03-06T12:53:42Z</dcterms:modified>
</cp:coreProperties>
</file>