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2"/>
  </p:notesMasterIdLst>
  <p:sldIdLst>
    <p:sldId id="400" r:id="rId2"/>
    <p:sldId id="364" r:id="rId3"/>
    <p:sldId id="396" r:id="rId4"/>
    <p:sldId id="397" r:id="rId5"/>
    <p:sldId id="365" r:id="rId6"/>
    <p:sldId id="391" r:id="rId7"/>
    <p:sldId id="395" r:id="rId8"/>
    <p:sldId id="392" r:id="rId9"/>
    <p:sldId id="371" r:id="rId10"/>
    <p:sldId id="385" r:id="rId11"/>
    <p:sldId id="386" r:id="rId12"/>
    <p:sldId id="387" r:id="rId13"/>
    <p:sldId id="388" r:id="rId14"/>
    <p:sldId id="279" r:id="rId15"/>
    <p:sldId id="394" r:id="rId16"/>
    <p:sldId id="393" r:id="rId17"/>
    <p:sldId id="398" r:id="rId18"/>
    <p:sldId id="389" r:id="rId19"/>
    <p:sldId id="343" r:id="rId20"/>
    <p:sldId id="399" r:id="rId21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ászi Andrea" initials="SA" lastIdx="2" clrIdx="0">
    <p:extLst>
      <p:ext uri="{19B8F6BF-5375-455C-9EA6-DF929625EA0E}">
        <p15:presenceInfo xmlns:p15="http://schemas.microsoft.com/office/powerpoint/2012/main" userId="Szászi Andr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60C8"/>
    <a:srgbClr val="F1B051"/>
    <a:srgbClr val="663300"/>
    <a:srgbClr val="FDFAE2"/>
    <a:srgbClr val="F6C6ED"/>
    <a:srgbClr val="F7D097"/>
    <a:srgbClr val="FF9966"/>
    <a:srgbClr val="003300"/>
    <a:srgbClr val="333300"/>
    <a:srgbClr val="AE2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46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4" y="5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2:00:16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2:00:18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2:00:25.47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87,'10'1,"0"0,0 1,0 0,0 0,0 1,0 1,-1-1,0 2,0-1,0 1,0 0,-1 1,1 0,9 10,11 12,-1 1,31 42,-36-43,-11-13,16 20,0-2,40 34,-57-58,1 1,1-1,0-1,0-1,0 0,1 0,0-1,0-1,1 0,16 2,20-1,0-1,0-4,77-6,-14 1,-28 4,73-3,-154 3,0-1,0 0,0-1,0 1,-1-1,1 0,0 0,-1 0,0-1,1 0,-1 1,0-2,0 1,-1 0,1-1,-1 0,1 1,-1-1,0-1,-1 1,1 0,2-6,4-12,0-1,-1 0,7-38,3-8,-1 22,-4 13,-1-1,-2-1,7-43,-13 40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2:00:32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74 813,'1'-90,"1"28,-2 1,-4-1,-12-73,5 72,-2-71,6 57,-9-12,6 50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2:00:33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0 636,'0'-8,"0"-10,0-10,0-7,0-14,8-6,2-1,-1 0,-1 3,5-5,9 7,0 5,4 2,-3 1,-4 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2:00:34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1 248,'8'0,"10"0,10 0,7 0,7 0,2-8,3-10,0-10,0-7,0 1,0 0,-1 5,0 7,-1 1,-7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2:00:36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497 506,'0'8,"-8"2,-10-8,-10-5,-8-16,-5-14,-12-1,4-10,3 3,0-8,9-3,3 0,7 1,1 9,4 4,6 1,6 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E18AA-1F86-44E5-A2A6-3A16915C948C}" type="datetimeFigureOut">
              <a:rPr lang="hu-HU" smtClean="0"/>
              <a:t>2026. 02. 20.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4C41B-1CB7-4DEB-840F-E7AC51E441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22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F8BEE-8F35-40D3-B3B2-DB4772E97C08}" type="slidenum">
              <a:rPr lang="hu-HU" smtClean="0"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51451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03EFA43C-7CD0-476F-9479-9BA0E1D80254}" type="datetimeFigureOut">
              <a:rPr lang="hu-HU" smtClean="0"/>
              <a:pPr>
                <a:defRPr/>
              </a:pPr>
              <a:t>2026. 02. 20.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478477-50A6-4CD3-A0B5-45EB0F4196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56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AE8DF-808F-4D63-8F45-975A037C07F9}" type="datetimeFigureOut">
              <a:rPr lang="hu-HU" smtClean="0"/>
              <a:pPr>
                <a:defRPr/>
              </a:pPr>
              <a:t>2026. 02. 20.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1B54D-24B6-4722-A911-3EF28A747D0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14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2B1934-D7B2-402C-A23B-178A912D182F}" type="datetimeFigureOut">
              <a:rPr lang="hu-HU" smtClean="0"/>
              <a:pPr>
                <a:defRPr/>
              </a:pPr>
              <a:t>2026. 02. 20.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4D389-DE5D-4554-B04A-394355CDF29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313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3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DCC7A-34A9-49AA-AC9C-C70CEDB3C21D}" type="datetimeFigureOut">
              <a:rPr lang="hu-HU" smtClean="0"/>
              <a:pPr>
                <a:defRPr/>
              </a:pPr>
              <a:t>2026. 02. 20.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08A8A-D35B-45D9-A2BE-0AF7EEE9877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910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E38F00-DF8F-4245-9EE6-242C680CA9F4}" type="datetimeFigureOut">
              <a:rPr lang="hu-HU" smtClean="0"/>
              <a:pPr>
                <a:defRPr/>
              </a:pPr>
              <a:t>2026. 02. 20.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D9097-46FF-478D-A8AD-7B434A86400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041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43B1A-64EA-4E71-B497-4DF827958F2F}" type="datetimeFigureOut">
              <a:rPr lang="hu-HU" smtClean="0"/>
              <a:pPr>
                <a:defRPr/>
              </a:pPr>
              <a:t>2026. 02. 20.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CB6A4-9FD7-422B-9018-603747245EE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082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C60FA-38EE-48ED-8771-8B67405B21A0}" type="datetimeFigureOut">
              <a:rPr lang="hu-HU" smtClean="0"/>
              <a:pPr>
                <a:defRPr/>
              </a:pPr>
              <a:t>2026. 02. 20.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4D16F-CF92-476A-B935-9293DE79692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210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EB10F-ECEF-4115-95E2-DB87E9E69DFF}" type="datetimeFigureOut">
              <a:rPr lang="hu-HU" smtClean="0"/>
              <a:pPr>
                <a:defRPr/>
              </a:pPr>
              <a:t>2026. 02. 20.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66A2F-0CB6-4D49-91FF-C2DA7FEB33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295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067F1-9641-4661-8CE2-E4C09572765B}" type="datetimeFigureOut">
              <a:rPr lang="hu-HU" smtClean="0"/>
              <a:pPr>
                <a:defRPr/>
              </a:pPr>
              <a:t>2026. 02. 20.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CA7D1-8A40-4F2E-8D20-7D17394E0BB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403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1B7E-5F56-4253-8C41-BB7AC008ACFB}" type="datetimeFigureOut">
              <a:rPr lang="hu-HU" smtClean="0"/>
              <a:pPr>
                <a:defRPr/>
              </a:pPr>
              <a:t>2026. 02. 20.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653D7EDD-368C-4422-89F6-7C925E09717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67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539BFC40-85D5-422D-90F3-2BFCE4F33283}" type="datetimeFigureOut">
              <a:rPr lang="hu-HU" smtClean="0"/>
              <a:pPr>
                <a:defRPr/>
              </a:pPr>
              <a:t>2026. 02. 20.</a:t>
            </a:fld>
            <a:endParaRPr lang="hu-H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07A083-9F1D-4A07-AAD3-9854E9D2A71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745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2026. 02. 20.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777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saQW6UtzYMc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27.png"/><Relationship Id="rId3" Type="http://schemas.openxmlformats.org/officeDocument/2006/relationships/customXml" Target="../ink/ink1.xml"/><Relationship Id="rId7" Type="http://schemas.openxmlformats.org/officeDocument/2006/relationships/image" Target="../media/image240.png"/><Relationship Id="rId12" Type="http://schemas.openxmlformats.org/officeDocument/2006/relationships/customXml" Target="../ink/ink6.xml"/><Relationship Id="rId2" Type="http://schemas.openxmlformats.org/officeDocument/2006/relationships/image" Target="../media/image2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260.png"/><Relationship Id="rId5" Type="http://schemas.openxmlformats.org/officeDocument/2006/relationships/customXml" Target="../ink/ink2.xml"/><Relationship Id="rId15" Type="http://schemas.openxmlformats.org/officeDocument/2006/relationships/image" Target="../media/image28.png"/><Relationship Id="rId10" Type="http://schemas.openxmlformats.org/officeDocument/2006/relationships/customXml" Target="../ink/ink5.xml"/><Relationship Id="rId4" Type="http://schemas.openxmlformats.org/officeDocument/2006/relationships/image" Target="../media/image230.png"/><Relationship Id="rId9" Type="http://schemas.openxmlformats.org/officeDocument/2006/relationships/image" Target="../media/image250.png"/><Relationship Id="rId14" Type="http://schemas.openxmlformats.org/officeDocument/2006/relationships/customXml" Target="../ink/ink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BUe2-OGJso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5016849-C251-DA96-5718-A71C86082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840" y="702771"/>
            <a:ext cx="6708161" cy="3349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7559B18-4727-2372-828C-4600452F1F2B}"/>
              </a:ext>
            </a:extLst>
          </p:cNvPr>
          <p:cNvSpPr txBox="1"/>
          <p:nvPr/>
        </p:nvSpPr>
        <p:spPr>
          <a:xfrm>
            <a:off x="2936240" y="4429760"/>
            <a:ext cx="5364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/>
              <a:t>A mai óra témája: </a:t>
            </a:r>
            <a:r>
              <a:rPr lang="hu-HU" sz="4000" b="1" dirty="0"/>
              <a:t>Vágyaink Isten mérlegén</a:t>
            </a:r>
          </a:p>
        </p:txBody>
      </p:sp>
    </p:spTree>
    <p:extLst>
      <p:ext uri="{BB962C8B-B14F-4D97-AF65-F5344CB8AC3E}">
        <p14:creationId xmlns:p14="http://schemas.microsoft.com/office/powerpoint/2010/main" val="526961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>
            <a:extLst>
              <a:ext uri="{FF2B5EF4-FFF2-40B4-BE49-F238E27FC236}">
                <a16:creationId xmlns:a16="http://schemas.microsoft.com/office/drawing/2014/main" id="{6616367D-C2E5-47E8-B974-CA69208A43C8}"/>
              </a:ext>
            </a:extLst>
          </p:cNvPr>
          <p:cNvSpPr/>
          <p:nvPr/>
        </p:nvSpPr>
        <p:spPr>
          <a:xfrm>
            <a:off x="1523994" y="137283"/>
            <a:ext cx="3523594" cy="295341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0" i="0" dirty="0" err="1">
                <a:solidFill>
                  <a:srgbClr val="000000"/>
                </a:solidFill>
                <a:effectLst/>
                <a:latin typeface="+mj-lt"/>
              </a:rPr>
              <a:t>Nábótnak</a:t>
            </a:r>
            <a:r>
              <a:rPr lang="hu-HU" sz="1500" b="0" i="0" dirty="0">
                <a:solidFill>
                  <a:srgbClr val="000000"/>
                </a:solidFill>
                <a:effectLst/>
                <a:latin typeface="+mj-lt"/>
              </a:rPr>
              <a:t> szőlője volt </a:t>
            </a:r>
            <a:r>
              <a:rPr lang="hu-HU" sz="1500" b="0" i="0" dirty="0" err="1">
                <a:solidFill>
                  <a:srgbClr val="000000"/>
                </a:solidFill>
                <a:effectLst/>
                <a:latin typeface="+mj-lt"/>
              </a:rPr>
              <a:t>Jezréelben</a:t>
            </a:r>
            <a:r>
              <a:rPr lang="hu-HU" sz="1500" b="0" i="0" dirty="0">
                <a:solidFill>
                  <a:srgbClr val="000000"/>
                </a:solidFill>
                <a:effectLst/>
                <a:latin typeface="+mj-lt"/>
              </a:rPr>
              <a:t>, Samária királyának, </a:t>
            </a:r>
            <a:r>
              <a:rPr lang="hu-HU" sz="1500" b="0" i="0" dirty="0" err="1">
                <a:solidFill>
                  <a:srgbClr val="000000"/>
                </a:solidFill>
                <a:effectLst/>
                <a:latin typeface="+mj-lt"/>
              </a:rPr>
              <a:t>Ahábnak</a:t>
            </a:r>
            <a:r>
              <a:rPr lang="hu-HU" sz="1500" b="0" i="0" dirty="0">
                <a:solidFill>
                  <a:srgbClr val="000000"/>
                </a:solidFill>
                <a:effectLst/>
                <a:latin typeface="+mj-lt"/>
              </a:rPr>
              <a:t> a palotája mellett.</a:t>
            </a:r>
          </a:p>
          <a:p>
            <a:pPr algn="ctr"/>
            <a:r>
              <a:rPr lang="hu-HU" sz="1500" b="0" i="0" dirty="0">
                <a:solidFill>
                  <a:srgbClr val="000000"/>
                </a:solidFill>
                <a:effectLst/>
                <a:latin typeface="+mj-lt"/>
              </a:rPr>
              <a:t>Egyszer </a:t>
            </a:r>
            <a:r>
              <a:rPr lang="hu-HU" sz="1500" b="0" i="0" dirty="0" err="1">
                <a:solidFill>
                  <a:srgbClr val="000000"/>
                </a:solidFill>
                <a:effectLst/>
                <a:latin typeface="+mj-lt"/>
              </a:rPr>
              <a:t>Aháb</a:t>
            </a:r>
            <a:r>
              <a:rPr lang="hu-HU" sz="1500" b="0" i="0" dirty="0">
                <a:solidFill>
                  <a:srgbClr val="000000"/>
                </a:solidFill>
                <a:effectLst/>
                <a:latin typeface="+mj-lt"/>
              </a:rPr>
              <a:t> így szólította meg </a:t>
            </a:r>
            <a:r>
              <a:rPr lang="hu-HU" sz="1500" b="0" i="0" dirty="0" err="1">
                <a:solidFill>
                  <a:srgbClr val="000000"/>
                </a:solidFill>
                <a:effectLst/>
                <a:latin typeface="+mj-lt"/>
              </a:rPr>
              <a:t>Nábótot</a:t>
            </a:r>
            <a:r>
              <a:rPr lang="hu-HU" sz="1500" b="0" i="0" dirty="0">
                <a:solidFill>
                  <a:srgbClr val="000000"/>
                </a:solidFill>
                <a:effectLst/>
                <a:latin typeface="+mj-lt"/>
              </a:rPr>
              <a:t>:</a:t>
            </a:r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076959F4-5253-4D50-90CA-E15EAA5853BC}"/>
              </a:ext>
            </a:extLst>
          </p:cNvPr>
          <p:cNvSpPr/>
          <p:nvPr/>
        </p:nvSpPr>
        <p:spPr>
          <a:xfrm>
            <a:off x="4633746" y="63053"/>
            <a:ext cx="3523594" cy="295341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i="0" dirty="0">
                <a:solidFill>
                  <a:srgbClr val="000000"/>
                </a:solidFill>
                <a:effectLst/>
                <a:latin typeface="+mj-lt"/>
              </a:rPr>
              <a:t>Add nekem 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a szőlődet, hadd legyen az veteményeskertem, mert közel van a házamhoz! Adok helyette jobb szőlőt, vagy ha jónak látod, pénzben adom meg az árát.</a:t>
            </a:r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2353BFDA-0F24-4614-B6E9-6D8D682B4A2D}"/>
              </a:ext>
            </a:extLst>
          </p:cNvPr>
          <p:cNvSpPr/>
          <p:nvPr/>
        </p:nvSpPr>
        <p:spPr>
          <a:xfrm>
            <a:off x="7792761" y="94591"/>
            <a:ext cx="3337035" cy="320827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Nábót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így felelt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Ahábnak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:</a:t>
            </a:r>
          </a:p>
          <a:p>
            <a:pPr algn="ctr"/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Az Úr őrizzen meg attól, hogy odaadjam neked atyai örökségemet!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Nábót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nem mondhatott mást, mert az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izráeli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törvények szerint tilos volt eladni az apai örökséget.</a:t>
            </a: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A2F8136E-1FBB-4831-8C3F-B8B06B6E4C9D}"/>
              </a:ext>
            </a:extLst>
          </p:cNvPr>
          <p:cNvSpPr/>
          <p:nvPr/>
        </p:nvSpPr>
        <p:spPr>
          <a:xfrm>
            <a:off x="3199746" y="2216373"/>
            <a:ext cx="3138650" cy="310187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 Jól tudta ezt a király is, mégis elkeseredve és </a:t>
            </a:r>
            <a:r>
              <a:rPr lang="hu-HU" sz="1600" b="1" i="0" dirty="0">
                <a:solidFill>
                  <a:srgbClr val="000000"/>
                </a:solidFill>
                <a:effectLst/>
                <a:latin typeface="+mj-lt"/>
              </a:rPr>
              <a:t>haragosan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ment haza a válasz miatt. Lefeküdt az ágyára, arcát befelé fordította, és nem evett semmit. Felesége,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Jezábel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megkérdezte, min szomorkodik.</a:t>
            </a:r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68002501-47C7-4C39-AD20-78755E66FF58}"/>
              </a:ext>
            </a:extLst>
          </p:cNvPr>
          <p:cNvSpPr/>
          <p:nvPr/>
        </p:nvSpPr>
        <p:spPr>
          <a:xfrm>
            <a:off x="6004693" y="2364832"/>
            <a:ext cx="3138650" cy="305981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Majd így vigasztalta:</a:t>
            </a:r>
          </a:p>
          <a:p>
            <a:pPr algn="ctr"/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Hát nem te uralkodsz most Izráelben? Kelj föl, egyél, ne búslakodj! Majd én megszerzem neked a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jezréeli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Nábót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szőlőjét.</a:t>
            </a:r>
          </a:p>
          <a:p>
            <a:pPr algn="ctr"/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9A3FD7BE-6FA0-4672-95C5-6204CACE8BCD}"/>
              </a:ext>
            </a:extLst>
          </p:cNvPr>
          <p:cNvSpPr/>
          <p:nvPr/>
        </p:nvSpPr>
        <p:spPr>
          <a:xfrm>
            <a:off x="5025915" y="4553600"/>
            <a:ext cx="2735318" cy="224921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i="0" dirty="0" err="1">
                <a:solidFill>
                  <a:srgbClr val="000000"/>
                </a:solidFill>
                <a:effectLst/>
                <a:latin typeface="+mj-lt"/>
              </a:rPr>
              <a:t>Jezábel</a:t>
            </a:r>
            <a:r>
              <a:rPr lang="hu-HU" sz="160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hu-HU" sz="1600" b="1" i="0" dirty="0">
                <a:solidFill>
                  <a:srgbClr val="000000"/>
                </a:solidFill>
                <a:effectLst/>
                <a:latin typeface="+mj-lt"/>
              </a:rPr>
              <a:t>nem tisztelte 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sem </a:t>
            </a:r>
            <a:r>
              <a:rPr lang="hu-HU" sz="1600" b="1" i="0" dirty="0">
                <a:solidFill>
                  <a:srgbClr val="000000"/>
                </a:solidFill>
                <a:effectLst/>
                <a:latin typeface="+mj-lt"/>
              </a:rPr>
              <a:t>Istent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, sem a törvényeit. Leveleket írt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Aháb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nevében,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Nábót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városába.</a:t>
            </a:r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382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>
            <a:extLst>
              <a:ext uri="{FF2B5EF4-FFF2-40B4-BE49-F238E27FC236}">
                <a16:creationId xmlns:a16="http://schemas.microsoft.com/office/drawing/2014/main" id="{6616367D-C2E5-47E8-B974-CA69208A43C8}"/>
              </a:ext>
            </a:extLst>
          </p:cNvPr>
          <p:cNvSpPr/>
          <p:nvPr/>
        </p:nvSpPr>
        <p:spPr>
          <a:xfrm>
            <a:off x="1523994" y="137283"/>
            <a:ext cx="3523594" cy="3165584"/>
          </a:xfrm>
          <a:prstGeom prst="ellipse">
            <a:avLst/>
          </a:prstGeom>
          <a:solidFill>
            <a:srgbClr val="B960C8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dirty="0">
                <a:solidFill>
                  <a:srgbClr val="000000"/>
                </a:solidFill>
                <a:latin typeface="+mj-lt"/>
              </a:rPr>
              <a:t>Leveleket írt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Aháb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nevében,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Nábót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városába: A levelekben ezt írta: Hirdessetek böjtöt, és ültessétek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Nábótot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a nép élére!</a:t>
            </a:r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076959F4-5253-4D50-90CA-E15EAA5853BC}"/>
              </a:ext>
            </a:extLst>
          </p:cNvPr>
          <p:cNvSpPr/>
          <p:nvPr/>
        </p:nvSpPr>
        <p:spPr>
          <a:xfrm>
            <a:off x="4832130" y="94591"/>
            <a:ext cx="3138651" cy="2921872"/>
          </a:xfrm>
          <a:prstGeom prst="ellipse">
            <a:avLst/>
          </a:prstGeom>
          <a:solidFill>
            <a:srgbClr val="B960C8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dirty="0">
                <a:solidFill>
                  <a:srgbClr val="000000"/>
                </a:solidFill>
                <a:latin typeface="+mj-lt"/>
              </a:rPr>
              <a:t>Vele szembe pedig ültessetek két hitvány embert, akik így tanúskodjanak ellene: Átkoztad Istent és a királyt! Azután vigyétek ki, és kövezzétek agyon!</a:t>
            </a:r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2353BFDA-0F24-4614-B6E9-6D8D682B4A2D}"/>
              </a:ext>
            </a:extLst>
          </p:cNvPr>
          <p:cNvSpPr/>
          <p:nvPr/>
        </p:nvSpPr>
        <p:spPr>
          <a:xfrm>
            <a:off x="7792761" y="94591"/>
            <a:ext cx="3337035" cy="3208276"/>
          </a:xfrm>
          <a:prstGeom prst="ellipse">
            <a:avLst/>
          </a:prstGeom>
          <a:solidFill>
            <a:srgbClr val="B960C8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dirty="0">
                <a:solidFill>
                  <a:srgbClr val="000000"/>
                </a:solidFill>
                <a:latin typeface="+mj-lt"/>
              </a:rPr>
              <a:t>A város polgárai, a vének és a nemesek úgy is tettek, ahogyan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Jezábel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megüzente nekik.</a:t>
            </a:r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A2F8136E-1FBB-4831-8C3F-B8B06B6E4C9D}"/>
              </a:ext>
            </a:extLst>
          </p:cNvPr>
          <p:cNvSpPr/>
          <p:nvPr/>
        </p:nvSpPr>
        <p:spPr>
          <a:xfrm>
            <a:off x="3443080" y="2380602"/>
            <a:ext cx="2932388" cy="2921872"/>
          </a:xfrm>
          <a:prstGeom prst="ellipse">
            <a:avLst/>
          </a:prstGeom>
          <a:solidFill>
            <a:srgbClr val="B960C8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dirty="0">
                <a:solidFill>
                  <a:srgbClr val="000000"/>
                </a:solidFill>
                <a:latin typeface="+mj-lt"/>
              </a:rPr>
              <a:t>Amikor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Jezábel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meghallotta, hogy halálra kövezték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Nábótot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, így szólt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Jezábel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Ahábhoz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algn="ctr"/>
            <a:endParaRPr lang="hu-HU" sz="1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9A3FD7BE-6FA0-4672-95C5-6204CACE8BCD}"/>
              </a:ext>
            </a:extLst>
          </p:cNvPr>
          <p:cNvSpPr/>
          <p:nvPr/>
        </p:nvSpPr>
        <p:spPr>
          <a:xfrm>
            <a:off x="6330795" y="2470165"/>
            <a:ext cx="2789846" cy="2789617"/>
          </a:xfrm>
          <a:prstGeom prst="ellipse">
            <a:avLst/>
          </a:prstGeom>
          <a:solidFill>
            <a:srgbClr val="B960C8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dirty="0">
                <a:solidFill>
                  <a:srgbClr val="000000"/>
                </a:solidFill>
                <a:latin typeface="+mj-lt"/>
              </a:rPr>
              <a:t>Kelj föl, </a:t>
            </a:r>
            <a:r>
              <a:rPr lang="hu-HU" sz="1500" b="1" dirty="0">
                <a:solidFill>
                  <a:srgbClr val="000000"/>
                </a:solidFill>
                <a:latin typeface="+mj-lt"/>
              </a:rPr>
              <a:t>vedd birtokba 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a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jezréeli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Nábót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szőlőjét, amelyet nem akart eladni neked, mert nem él már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Nábót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, hanem meghalt.</a:t>
            </a:r>
          </a:p>
          <a:p>
            <a:pPr algn="ctr"/>
            <a:r>
              <a:rPr lang="hu-HU" sz="15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68002501-47C7-4C39-AD20-78755E66FF58}"/>
              </a:ext>
            </a:extLst>
          </p:cNvPr>
          <p:cNvSpPr/>
          <p:nvPr/>
        </p:nvSpPr>
        <p:spPr>
          <a:xfrm>
            <a:off x="4701077" y="4325594"/>
            <a:ext cx="2789846" cy="2437815"/>
          </a:xfrm>
          <a:prstGeom prst="ellipse">
            <a:avLst/>
          </a:prstGeom>
          <a:solidFill>
            <a:srgbClr val="B960C8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dirty="0" err="1">
                <a:solidFill>
                  <a:srgbClr val="000000"/>
                </a:solidFill>
                <a:latin typeface="+mj-lt"/>
              </a:rPr>
              <a:t>Aháb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király elment, és birtokba vette az áhított szőlőskertet.</a:t>
            </a:r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9654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0E0911A4-6A08-4E76-BB45-57751C03ADFD}"/>
              </a:ext>
            </a:extLst>
          </p:cNvPr>
          <p:cNvSpPr/>
          <p:nvPr/>
        </p:nvSpPr>
        <p:spPr>
          <a:xfrm>
            <a:off x="2810933" y="982133"/>
            <a:ext cx="7315200" cy="1676400"/>
          </a:xfrm>
          <a:prstGeom prst="roundRect">
            <a:avLst/>
          </a:pr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i="0" dirty="0">
                <a:solidFill>
                  <a:srgbClr val="000000"/>
                </a:solidFill>
                <a:effectLst/>
                <a:latin typeface="+mj-lt"/>
              </a:rPr>
              <a:t>Isten tudott </a:t>
            </a:r>
            <a:r>
              <a:rPr lang="hu-HU" b="1" i="0" dirty="0" err="1">
                <a:solidFill>
                  <a:srgbClr val="000000"/>
                </a:solidFill>
                <a:effectLst/>
                <a:latin typeface="+mj-lt"/>
              </a:rPr>
              <a:t>minderről</a:t>
            </a:r>
            <a:r>
              <a:rPr lang="hu-HU" b="0" i="0" dirty="0">
                <a:solidFill>
                  <a:srgbClr val="000000"/>
                </a:solidFill>
                <a:effectLst/>
                <a:latin typeface="+mj-lt"/>
              </a:rPr>
              <a:t>, és elküldte Illés prófétát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+mj-lt"/>
              </a:rPr>
              <a:t>Ahábhoz</a:t>
            </a:r>
            <a:r>
              <a:rPr lang="hu-HU" b="0" i="0" dirty="0">
                <a:solidFill>
                  <a:srgbClr val="000000"/>
                </a:solidFill>
                <a:effectLst/>
                <a:latin typeface="+mj-lt"/>
              </a:rPr>
              <a:t>. Illésnek Isten ítéletét, büntetését kellett elmondania a királynak. Amikor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+mj-lt"/>
              </a:rPr>
              <a:t>Aháb</a:t>
            </a:r>
            <a:r>
              <a:rPr lang="hu-HU" b="0" i="0" dirty="0">
                <a:solidFill>
                  <a:srgbClr val="000000"/>
                </a:solidFill>
                <a:effectLst/>
                <a:latin typeface="+mj-lt"/>
              </a:rPr>
              <a:t> meghallotta Isten üzenetét, </a:t>
            </a:r>
            <a:r>
              <a:rPr lang="hu-HU" b="1" i="0" dirty="0">
                <a:solidFill>
                  <a:srgbClr val="000000"/>
                </a:solidFill>
                <a:effectLst/>
                <a:latin typeface="+mj-lt"/>
              </a:rPr>
              <a:t>bűnbánatot tartott</a:t>
            </a:r>
            <a:r>
              <a:rPr lang="hu-HU" b="0" i="0" dirty="0">
                <a:solidFill>
                  <a:srgbClr val="000000"/>
                </a:solidFill>
                <a:effectLst/>
                <a:latin typeface="+mj-lt"/>
              </a:rPr>
              <a:t>. Böjtölt és zsákruhát vett magára.</a:t>
            </a:r>
            <a:endParaRPr lang="hu-HU" dirty="0">
              <a:latin typeface="+mj-lt"/>
            </a:endParaRPr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68C20B25-050B-4A5B-93A7-EBD7076CA17D}"/>
              </a:ext>
            </a:extLst>
          </p:cNvPr>
          <p:cNvSpPr/>
          <p:nvPr/>
        </p:nvSpPr>
        <p:spPr>
          <a:xfrm>
            <a:off x="2810933" y="3581400"/>
            <a:ext cx="7315200" cy="1676400"/>
          </a:xfrm>
          <a:prstGeom prst="roundRect">
            <a:avLst/>
          </a:prstGeom>
          <a:solidFill>
            <a:srgbClr val="FFC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0" i="0" dirty="0">
                <a:solidFill>
                  <a:srgbClr val="000000"/>
                </a:solidFill>
                <a:effectLst/>
                <a:latin typeface="+mj-lt"/>
              </a:rPr>
              <a:t> Isten elítélte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+mj-lt"/>
              </a:rPr>
              <a:t>Aháb</a:t>
            </a:r>
            <a:r>
              <a:rPr lang="hu-HU" b="0" i="0" dirty="0">
                <a:solidFill>
                  <a:srgbClr val="000000"/>
                </a:solidFill>
                <a:effectLst/>
                <a:latin typeface="+mj-lt"/>
              </a:rPr>
              <a:t> és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+mj-lt"/>
              </a:rPr>
              <a:t>Jezábel</a:t>
            </a:r>
            <a:r>
              <a:rPr lang="hu-HU" b="0" i="0" dirty="0">
                <a:solidFill>
                  <a:srgbClr val="000000"/>
                </a:solidFill>
                <a:effectLst/>
                <a:latin typeface="+mj-lt"/>
              </a:rPr>
              <a:t> magatartását, mégis megbocsátott a királynak.</a:t>
            </a:r>
            <a:endParaRPr lang="hu-H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1227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a">
            <a:extLst>
              <a:ext uri="{FF2B5EF4-FFF2-40B4-BE49-F238E27FC236}">
                <a16:creationId xmlns:a16="http://schemas.microsoft.com/office/drawing/2014/main" id="{8D0F35FE-C1D9-441A-B6D0-7BFE0C7DC293}"/>
              </a:ext>
            </a:extLst>
          </p:cNvPr>
          <p:cNvSpPr/>
          <p:nvPr/>
        </p:nvSpPr>
        <p:spPr>
          <a:xfrm>
            <a:off x="304800" y="1997160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„Add nekem!”</a:t>
            </a: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622FFA69-6E54-49AE-8AE5-987F2D663E72}"/>
              </a:ext>
            </a:extLst>
          </p:cNvPr>
          <p:cNvSpPr/>
          <p:nvPr/>
        </p:nvSpPr>
        <p:spPr>
          <a:xfrm>
            <a:off x="348343" y="217716"/>
            <a:ext cx="11555185" cy="1453242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b="1" dirty="0">
                <a:solidFill>
                  <a:schemeClr val="tx1"/>
                </a:solidFill>
              </a:rPr>
              <a:t>Miről szól ez a történet?</a:t>
            </a:r>
          </a:p>
          <a:p>
            <a:pPr algn="ctr"/>
            <a:endParaRPr lang="hu-HU" sz="2000" dirty="0">
              <a:solidFill>
                <a:schemeClr val="tx1"/>
              </a:solidFill>
            </a:endParaRP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Olvasás közben láthattál néhány kiemelet kifejezést. Kattints ezekre a kiemelt szavakra</a:t>
            </a:r>
            <a:br>
              <a:rPr lang="hu-HU" sz="2000" dirty="0">
                <a:solidFill>
                  <a:schemeClr val="tx1"/>
                </a:solidFill>
              </a:rPr>
            </a:br>
            <a:r>
              <a:rPr lang="hu-HU" sz="2000" dirty="0">
                <a:solidFill>
                  <a:schemeClr val="tx1"/>
                </a:solidFill>
              </a:rPr>
              <a:t>és olvasd el, mit üzen számunkra </a:t>
            </a:r>
            <a:r>
              <a:rPr lang="hu-HU" sz="2000" dirty="0" err="1">
                <a:solidFill>
                  <a:schemeClr val="tx1"/>
                </a:solidFill>
              </a:rPr>
              <a:t>Nábót</a:t>
            </a:r>
            <a:r>
              <a:rPr lang="hu-HU" sz="2000" dirty="0">
                <a:solidFill>
                  <a:schemeClr val="tx1"/>
                </a:solidFill>
              </a:rPr>
              <a:t> története!</a:t>
            </a:r>
          </a:p>
        </p:txBody>
      </p:sp>
      <p:sp>
        <p:nvSpPr>
          <p:cNvPr id="4" name="2a">
            <a:extLst>
              <a:ext uri="{FF2B5EF4-FFF2-40B4-BE49-F238E27FC236}">
                <a16:creationId xmlns:a16="http://schemas.microsoft.com/office/drawing/2014/main" id="{AFEF50CE-1C8F-4BC1-94D3-BFB3A2AB17B9}"/>
              </a:ext>
            </a:extLst>
          </p:cNvPr>
          <p:cNvSpPr/>
          <p:nvPr/>
        </p:nvSpPr>
        <p:spPr>
          <a:xfrm>
            <a:off x="4325935" y="1997160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Haragosan</a:t>
            </a:r>
          </a:p>
        </p:txBody>
      </p:sp>
      <p:sp>
        <p:nvSpPr>
          <p:cNvPr id="5" name="3a">
            <a:extLst>
              <a:ext uri="{FF2B5EF4-FFF2-40B4-BE49-F238E27FC236}">
                <a16:creationId xmlns:a16="http://schemas.microsoft.com/office/drawing/2014/main" id="{34415825-BE5F-4338-BB5E-2ED35B2D2366}"/>
              </a:ext>
            </a:extLst>
          </p:cNvPr>
          <p:cNvSpPr/>
          <p:nvPr/>
        </p:nvSpPr>
        <p:spPr>
          <a:xfrm>
            <a:off x="8287200" y="1997160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Nem tisztelete Istent</a:t>
            </a:r>
          </a:p>
        </p:txBody>
      </p:sp>
      <p:sp>
        <p:nvSpPr>
          <p:cNvPr id="6" name="4a">
            <a:extLst>
              <a:ext uri="{FF2B5EF4-FFF2-40B4-BE49-F238E27FC236}">
                <a16:creationId xmlns:a16="http://schemas.microsoft.com/office/drawing/2014/main" id="{3FBBDB42-F22B-429E-9F06-71776B786DDD}"/>
              </a:ext>
            </a:extLst>
          </p:cNvPr>
          <p:cNvSpPr/>
          <p:nvPr/>
        </p:nvSpPr>
        <p:spPr>
          <a:xfrm>
            <a:off x="348343" y="4517571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Vedd birtokodba!</a:t>
            </a:r>
          </a:p>
        </p:txBody>
      </p:sp>
      <p:sp>
        <p:nvSpPr>
          <p:cNvPr id="7" name="5a">
            <a:extLst>
              <a:ext uri="{FF2B5EF4-FFF2-40B4-BE49-F238E27FC236}">
                <a16:creationId xmlns:a16="http://schemas.microsoft.com/office/drawing/2014/main" id="{29FB4234-3617-4A75-A0D5-651F97FF1DF7}"/>
              </a:ext>
            </a:extLst>
          </p:cNvPr>
          <p:cNvSpPr/>
          <p:nvPr/>
        </p:nvSpPr>
        <p:spPr>
          <a:xfrm>
            <a:off x="4325935" y="4517571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Isten tudott </a:t>
            </a:r>
            <a:r>
              <a:rPr lang="hu-HU" b="1" dirty="0" err="1">
                <a:solidFill>
                  <a:schemeClr val="tx1"/>
                </a:solidFill>
              </a:rPr>
              <a:t>minderről</a:t>
            </a:r>
            <a:r>
              <a:rPr lang="hu-HU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6a">
            <a:extLst>
              <a:ext uri="{FF2B5EF4-FFF2-40B4-BE49-F238E27FC236}">
                <a16:creationId xmlns:a16="http://schemas.microsoft.com/office/drawing/2014/main" id="{7A21F538-EC58-422A-A8DD-6005912CDED9}"/>
              </a:ext>
            </a:extLst>
          </p:cNvPr>
          <p:cNvSpPr/>
          <p:nvPr/>
        </p:nvSpPr>
        <p:spPr>
          <a:xfrm>
            <a:off x="8190814" y="4517571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Bűnbánatot tartott.</a:t>
            </a:r>
          </a:p>
        </p:txBody>
      </p:sp>
      <p:sp>
        <p:nvSpPr>
          <p:cNvPr id="13" name="1b">
            <a:extLst>
              <a:ext uri="{FF2B5EF4-FFF2-40B4-BE49-F238E27FC236}">
                <a16:creationId xmlns:a16="http://schemas.microsoft.com/office/drawing/2014/main" id="{FC2268CD-4F92-4651-A3D9-4DC5EDB82864}"/>
              </a:ext>
            </a:extLst>
          </p:cNvPr>
          <p:cNvSpPr/>
          <p:nvPr/>
        </p:nvSpPr>
        <p:spPr>
          <a:xfrm>
            <a:off x="304800" y="1997160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Természetes, hogy vannak vágyaink, kívánságaink.</a:t>
            </a:r>
          </a:p>
          <a:p>
            <a:pPr algn="ctr"/>
            <a:r>
              <a:rPr lang="hu-HU" dirty="0">
                <a:solidFill>
                  <a:schemeClr val="tx1"/>
                </a:solidFill>
              </a:rPr>
              <a:t>Ám nem mindegy, hogy mire irányulnak.</a:t>
            </a:r>
          </a:p>
        </p:txBody>
      </p:sp>
      <p:sp>
        <p:nvSpPr>
          <p:cNvPr id="15" name="2b">
            <a:extLst>
              <a:ext uri="{FF2B5EF4-FFF2-40B4-BE49-F238E27FC236}">
                <a16:creationId xmlns:a16="http://schemas.microsoft.com/office/drawing/2014/main" id="{7EC33187-CC16-461B-BCB7-4EB9CBE3F1A1}"/>
              </a:ext>
            </a:extLst>
          </p:cNvPr>
          <p:cNvSpPr/>
          <p:nvPr/>
        </p:nvSpPr>
        <p:spPr>
          <a:xfrm>
            <a:off x="4325935" y="1997160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A 10. parancsolat óv attól, hogy vágyainkat tisztességtelen úton érjük el.</a:t>
            </a:r>
          </a:p>
        </p:txBody>
      </p:sp>
      <p:sp>
        <p:nvSpPr>
          <p:cNvPr id="16" name="3b">
            <a:extLst>
              <a:ext uri="{FF2B5EF4-FFF2-40B4-BE49-F238E27FC236}">
                <a16:creationId xmlns:a16="http://schemas.microsoft.com/office/drawing/2014/main" id="{3EFDBCA1-BD0E-42E1-81AA-FD3D387EE0C0}"/>
              </a:ext>
            </a:extLst>
          </p:cNvPr>
          <p:cNvSpPr/>
          <p:nvPr/>
        </p:nvSpPr>
        <p:spPr>
          <a:xfrm>
            <a:off x="8303528" y="1997160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>
                <a:solidFill>
                  <a:schemeClr val="tx1"/>
                </a:solidFill>
              </a:rPr>
              <a:t>Jezábel</a:t>
            </a:r>
            <a:r>
              <a:rPr lang="hu-HU" dirty="0">
                <a:solidFill>
                  <a:schemeClr val="tx1"/>
                </a:solidFill>
              </a:rPr>
              <a:t> bűnt követett el, mert nem Isten vezetését kereste a kívánságaival.</a:t>
            </a:r>
          </a:p>
        </p:txBody>
      </p:sp>
      <p:sp>
        <p:nvSpPr>
          <p:cNvPr id="17" name="4b">
            <a:extLst>
              <a:ext uri="{FF2B5EF4-FFF2-40B4-BE49-F238E27FC236}">
                <a16:creationId xmlns:a16="http://schemas.microsoft.com/office/drawing/2014/main" id="{F600A4D7-0CF4-4FF0-BB4A-7B50E72E8DBC}"/>
              </a:ext>
            </a:extLst>
          </p:cNvPr>
          <p:cNvSpPr/>
          <p:nvPr/>
        </p:nvSpPr>
        <p:spPr>
          <a:xfrm>
            <a:off x="346072" y="4517571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Isten azt szeretné, ha örülnénk annak, amit tőle kaptunk és nem azt akarnánk megszerezni, ami másé.</a:t>
            </a:r>
          </a:p>
        </p:txBody>
      </p:sp>
      <p:sp>
        <p:nvSpPr>
          <p:cNvPr id="18" name="5b">
            <a:extLst>
              <a:ext uri="{FF2B5EF4-FFF2-40B4-BE49-F238E27FC236}">
                <a16:creationId xmlns:a16="http://schemas.microsoft.com/office/drawing/2014/main" id="{4F363BE2-0109-4EF6-8B3E-41295A7503E0}"/>
              </a:ext>
            </a:extLst>
          </p:cNvPr>
          <p:cNvSpPr/>
          <p:nvPr/>
        </p:nvSpPr>
        <p:spPr>
          <a:xfrm>
            <a:off x="4325935" y="4517571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Isten ismeri a ki nem mondott, titkos gondolatainkat is. Ezért bátran, bizalommal elmondhatjuk Neki kívánságainkat is.</a:t>
            </a:r>
          </a:p>
        </p:txBody>
      </p:sp>
      <p:sp>
        <p:nvSpPr>
          <p:cNvPr id="19" name="6b">
            <a:extLst>
              <a:ext uri="{FF2B5EF4-FFF2-40B4-BE49-F238E27FC236}">
                <a16:creationId xmlns:a16="http://schemas.microsoft.com/office/drawing/2014/main" id="{396F2726-A1F1-4B0C-A34B-6550FB151285}"/>
              </a:ext>
            </a:extLst>
          </p:cNvPr>
          <p:cNvSpPr/>
          <p:nvPr/>
        </p:nvSpPr>
        <p:spPr>
          <a:xfrm>
            <a:off x="8190814" y="4517571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Isten figyel azokra, akik Hozzá fordulnak. Amikor </a:t>
            </a:r>
            <a:r>
              <a:rPr lang="hu-HU" dirty="0" err="1">
                <a:solidFill>
                  <a:schemeClr val="tx1"/>
                </a:solidFill>
              </a:rPr>
              <a:t>Aháb</a:t>
            </a:r>
            <a:r>
              <a:rPr lang="hu-HU" dirty="0">
                <a:solidFill>
                  <a:schemeClr val="tx1"/>
                </a:solidFill>
              </a:rPr>
              <a:t> megbánta bűnét, megbocsátott neki.</a:t>
            </a:r>
          </a:p>
        </p:txBody>
      </p:sp>
    </p:spTree>
    <p:extLst>
      <p:ext uri="{BB962C8B-B14F-4D97-AF65-F5344CB8AC3E}">
        <p14:creationId xmlns:p14="http://schemas.microsoft.com/office/powerpoint/2010/main" val="56137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7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ím 1">
            <a:extLst>
              <a:ext uri="{FF2B5EF4-FFF2-40B4-BE49-F238E27FC236}">
                <a16:creationId xmlns:a16="http://schemas.microsoft.com/office/drawing/2014/main" id="{3EAB6A98-A165-4DCB-8758-20FD6B3762E7}"/>
              </a:ext>
            </a:extLst>
          </p:cNvPr>
          <p:cNvSpPr txBox="1">
            <a:spLocks/>
          </p:cNvSpPr>
          <p:nvPr/>
        </p:nvSpPr>
        <p:spPr>
          <a:xfrm>
            <a:off x="4619062" y="1563718"/>
            <a:ext cx="7464479" cy="4551333"/>
          </a:xfrm>
          <a:prstGeom prst="roundRect">
            <a:avLst/>
          </a:prstGeom>
          <a:solidFill>
            <a:schemeClr val="lt1">
              <a:alpha val="64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ctr" fontAlgn="auto">
              <a:spcAft>
                <a:spcPts val="0"/>
              </a:spcAft>
              <a:buAutoNum type="arabicPeriod"/>
            </a:pPr>
            <a:r>
              <a:rPr lang="hu-HU" sz="2500" dirty="0">
                <a:solidFill>
                  <a:schemeClr val="tx1"/>
                </a:solidFill>
              </a:rPr>
              <a:t>Kattints az idő indítására!</a:t>
            </a:r>
          </a:p>
          <a:p>
            <a:pPr algn="ctr" fontAlgn="auto">
              <a:spcAft>
                <a:spcPts val="0"/>
              </a:spcAft>
            </a:pPr>
            <a:endParaRPr lang="hu-HU" sz="2500" dirty="0">
              <a:solidFill>
                <a:schemeClr val="tx1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hu-HU" sz="2500" dirty="0">
                <a:solidFill>
                  <a:schemeClr val="tx1"/>
                </a:solidFill>
              </a:rPr>
              <a:t>2. Míg lejár a homokóra, olvasd el minél többször az aranymondást, próbáld megjegyezni! Ha sikerült, akkor mondd el fejből is!</a:t>
            </a:r>
          </a:p>
          <a:p>
            <a:pPr marL="514350" indent="-514350" algn="ctr" fontAlgn="auto">
              <a:spcAft>
                <a:spcPts val="0"/>
              </a:spcAft>
              <a:buAutoNum type="arabicPeriod"/>
            </a:pPr>
            <a:endParaRPr lang="hu-HU" sz="2500" dirty="0">
              <a:solidFill>
                <a:schemeClr val="tx1"/>
              </a:solidFill>
            </a:endParaRPr>
          </a:p>
          <a:p>
            <a:pPr marL="514350" indent="-514350" algn="ctr" fontAlgn="auto">
              <a:spcAft>
                <a:spcPts val="0"/>
              </a:spcAft>
              <a:buAutoNum type="arabicPeriod"/>
            </a:pPr>
            <a:endParaRPr lang="hu-HU" sz="2500" dirty="0">
              <a:solidFill>
                <a:schemeClr val="tx1"/>
              </a:solidFill>
            </a:endParaRPr>
          </a:p>
          <a:p>
            <a:pPr marL="514350" indent="-514350" algn="ctr" fontAlgn="auto">
              <a:spcAft>
                <a:spcPts val="0"/>
              </a:spcAft>
              <a:buAutoNum type="arabicPeriod"/>
            </a:pPr>
            <a:endParaRPr lang="hu-HU" sz="2500" dirty="0">
              <a:solidFill>
                <a:schemeClr val="tx1"/>
              </a:solidFill>
            </a:endParaRPr>
          </a:p>
          <a:p>
            <a:pPr marL="514350" indent="-514350" algn="ctr" fontAlgn="auto">
              <a:spcAft>
                <a:spcPts val="0"/>
              </a:spcAft>
              <a:buAutoNum type="arabicPeriod"/>
            </a:pPr>
            <a:endParaRPr lang="hu-HU" sz="2500" dirty="0">
              <a:solidFill>
                <a:schemeClr val="tx1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hu-HU" sz="2500" dirty="0">
              <a:solidFill>
                <a:schemeClr val="tx1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hu-HU" sz="2500" dirty="0">
              <a:solidFill>
                <a:schemeClr val="tx1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hu-HU" sz="2500" dirty="0">
                <a:solidFill>
                  <a:schemeClr val="tx1"/>
                </a:solidFill>
              </a:rPr>
              <a:t>3. Ha lejárt az idő, lépj a következő diára!</a:t>
            </a:r>
          </a:p>
        </p:txBody>
      </p:sp>
      <p:sp>
        <p:nvSpPr>
          <p:cNvPr id="3" name="AutoAlakzat 3"/>
          <p:cNvSpPr>
            <a:spLocks noChangeAspect="1" noChangeArrowheads="1" noTextEdit="1"/>
          </p:cNvSpPr>
          <p:nvPr/>
        </p:nvSpPr>
        <p:spPr bwMode="auto">
          <a:xfrm>
            <a:off x="1323975" y="1447800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4" name="Szabadkézi sokszög 3"/>
          <p:cNvSpPr>
            <a:spLocks/>
          </p:cNvSpPr>
          <p:nvPr/>
        </p:nvSpPr>
        <p:spPr bwMode="auto">
          <a:xfrm>
            <a:off x="1520825" y="1735138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5" name="Szabadkézi sokszög 4"/>
          <p:cNvSpPr>
            <a:spLocks/>
          </p:cNvSpPr>
          <p:nvPr/>
        </p:nvSpPr>
        <p:spPr bwMode="auto">
          <a:xfrm>
            <a:off x="1325563" y="1449388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abadkézi sokszög 5"/>
          <p:cNvSpPr>
            <a:spLocks/>
          </p:cNvSpPr>
          <p:nvPr/>
        </p:nvSpPr>
        <p:spPr bwMode="auto">
          <a:xfrm>
            <a:off x="1325563" y="6116638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7" name="Szabadkézi sokszög 6"/>
          <p:cNvSpPr>
            <a:spLocks/>
          </p:cNvSpPr>
          <p:nvPr/>
        </p:nvSpPr>
        <p:spPr bwMode="auto">
          <a:xfrm>
            <a:off x="1325563" y="6232525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8" name="felső homok"/>
          <p:cNvSpPr>
            <a:spLocks/>
          </p:cNvSpPr>
          <p:nvPr/>
        </p:nvSpPr>
        <p:spPr bwMode="auto">
          <a:xfrm>
            <a:off x="1638300" y="2382838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9" name="alsó homok"/>
          <p:cNvSpPr>
            <a:spLocks/>
          </p:cNvSpPr>
          <p:nvPr/>
        </p:nvSpPr>
        <p:spPr bwMode="auto">
          <a:xfrm>
            <a:off x="1625600" y="5057775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10" name="egyenes összekötő"/>
          <p:cNvSpPr>
            <a:spLocks noChangeArrowheads="1"/>
          </p:cNvSpPr>
          <p:nvPr/>
        </p:nvSpPr>
        <p:spPr bwMode="auto">
          <a:xfrm>
            <a:off x="2792413" y="3855244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grpSp>
        <p:nvGrpSpPr>
          <p:cNvPr id="12" name="gomb: idő indítása"/>
          <p:cNvGrpSpPr/>
          <p:nvPr/>
        </p:nvGrpSpPr>
        <p:grpSpPr>
          <a:xfrm>
            <a:off x="1235132" y="185859"/>
            <a:ext cx="3190574" cy="799962"/>
            <a:chOff x="1332706" y="185859"/>
            <a:chExt cx="2636838" cy="799962"/>
          </a:xfrm>
          <a:solidFill>
            <a:srgbClr val="0070C0"/>
          </a:solidFill>
        </p:grpSpPr>
        <p:sp>
          <p:nvSpPr>
            <p:cNvPr id="13" name="Lekerekített téglalap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Lekerekített téglalap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hu-HU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IDŐ INDÍTÁSA</a:t>
              </a:r>
            </a:p>
          </p:txBody>
        </p:sp>
      </p:grpSp>
      <p:grpSp>
        <p:nvGrpSpPr>
          <p:cNvPr id="15" name="lejárt az idő"/>
          <p:cNvGrpSpPr/>
          <p:nvPr/>
        </p:nvGrpSpPr>
        <p:grpSpPr>
          <a:xfrm>
            <a:off x="1197126" y="155645"/>
            <a:ext cx="3190574" cy="799962"/>
            <a:chOff x="4321176" y="185859"/>
            <a:chExt cx="2636838" cy="799962"/>
          </a:xfrm>
          <a:solidFill>
            <a:srgbClr val="0070C0"/>
          </a:solidFill>
        </p:grpSpPr>
        <p:sp>
          <p:nvSpPr>
            <p:cNvPr id="16" name="Lekerekített téglalap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Lekerekített téglalap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hu-HU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LEJÁRT AZ IDŐ!</a:t>
              </a:r>
            </a:p>
          </p:txBody>
        </p:sp>
      </p:grpSp>
      <p:sp>
        <p:nvSpPr>
          <p:cNvPr id="18" name="Cím 1">
            <a:extLst>
              <a:ext uri="{FF2B5EF4-FFF2-40B4-BE49-F238E27FC236}">
                <a16:creationId xmlns:a16="http://schemas.microsoft.com/office/drawing/2014/main" id="{590BA109-3D15-495E-A557-C9F9C2380141}"/>
              </a:ext>
            </a:extLst>
          </p:cNvPr>
          <p:cNvSpPr txBox="1">
            <a:spLocks/>
          </p:cNvSpPr>
          <p:nvPr/>
        </p:nvSpPr>
        <p:spPr>
          <a:xfrm>
            <a:off x="4935510" y="394412"/>
            <a:ext cx="7048500" cy="696730"/>
          </a:xfrm>
          <a:prstGeom prst="roundRect">
            <a:avLst/>
          </a:prstGeom>
          <a:solidFill>
            <a:schemeClr val="lt1">
              <a:alpha val="77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hu-HU" sz="3000" b="1" dirty="0">
                <a:solidFill>
                  <a:schemeClr val="tx1"/>
                </a:solidFill>
              </a:rPr>
              <a:t>Tanuljuk meg az aranymondást!</a:t>
            </a:r>
          </a:p>
        </p:txBody>
      </p:sp>
      <p:sp>
        <p:nvSpPr>
          <p:cNvPr id="19" name="Tartalom helye 2">
            <a:extLst>
              <a:ext uri="{FF2B5EF4-FFF2-40B4-BE49-F238E27FC236}">
                <a16:creationId xmlns:a16="http://schemas.microsoft.com/office/drawing/2014/main" id="{464DEDC9-45C3-4FB8-A546-318D74D5792C}"/>
              </a:ext>
            </a:extLst>
          </p:cNvPr>
          <p:cNvSpPr txBox="1">
            <a:spLocks/>
          </p:cNvSpPr>
          <p:nvPr/>
        </p:nvSpPr>
        <p:spPr>
          <a:xfrm>
            <a:off x="4619062" y="3516118"/>
            <a:ext cx="7464480" cy="115385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69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800" b="1" dirty="0">
                <a:solidFill>
                  <a:srgbClr val="000000"/>
                </a:solidFill>
                <a:effectLst/>
                <a:latin typeface="+mj-lt"/>
              </a:rPr>
              <a:t>„Ne kívánd..., ami a felebarátodé!”</a:t>
            </a:r>
          </a:p>
          <a:p>
            <a:pPr algn="ctr"/>
            <a:r>
              <a:rPr lang="hu-HU" sz="2800" b="0" dirty="0">
                <a:solidFill>
                  <a:srgbClr val="000000"/>
                </a:solidFill>
                <a:effectLst/>
                <a:latin typeface="+mj-lt"/>
              </a:rPr>
              <a:t>(2Mózes 20,17)</a:t>
            </a: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hu-HU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0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elhő 3">
            <a:extLst>
              <a:ext uri="{FF2B5EF4-FFF2-40B4-BE49-F238E27FC236}">
                <a16:creationId xmlns:a16="http://schemas.microsoft.com/office/drawing/2014/main" id="{0F277231-EC1F-459A-9BCE-B5614DE5E90C}"/>
              </a:ext>
            </a:extLst>
          </p:cNvPr>
          <p:cNvSpPr/>
          <p:nvPr/>
        </p:nvSpPr>
        <p:spPr>
          <a:xfrm>
            <a:off x="136071" y="163286"/>
            <a:ext cx="4827815" cy="2220685"/>
          </a:xfrm>
          <a:prstGeom prst="cloud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</a:rPr>
              <a:t>„H-vitamin”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C1F5951-040F-4376-9D1F-9C1ED8790392}"/>
              </a:ext>
            </a:extLst>
          </p:cNvPr>
          <p:cNvSpPr txBox="1"/>
          <p:nvPr/>
        </p:nvSpPr>
        <p:spPr>
          <a:xfrm>
            <a:off x="5192486" y="2044639"/>
            <a:ext cx="6863443" cy="1736646"/>
          </a:xfrm>
          <a:prstGeom prst="roundRect">
            <a:avLst/>
          </a:prstGeom>
          <a:solidFill>
            <a:schemeClr val="lt1">
              <a:alpha val="51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„Semmiért se aggódjatok, hanem imádságban és könyörgésben mindenkor </a:t>
            </a:r>
            <a:r>
              <a:rPr lang="hu-HU" sz="2400" b="1" i="0" dirty="0">
                <a:solidFill>
                  <a:srgbClr val="000000"/>
                </a:solidFill>
                <a:effectLst/>
                <a:latin typeface="+mj-lt"/>
              </a:rPr>
              <a:t>hálaadással 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tárjátok fel kéréseiteket Isten előtt”</a:t>
            </a:r>
          </a:p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(Filippi 4,6)</a:t>
            </a:r>
            <a:endParaRPr lang="hu-HU" sz="2400" dirty="0">
              <a:latin typeface="+mj-lt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811E154-DF7F-4459-92AF-52526588CAD0}"/>
              </a:ext>
            </a:extLst>
          </p:cNvPr>
          <p:cNvSpPr txBox="1"/>
          <p:nvPr/>
        </p:nvSpPr>
        <p:spPr>
          <a:xfrm>
            <a:off x="5568040" y="238702"/>
            <a:ext cx="6242957" cy="1736646"/>
          </a:xfrm>
          <a:prstGeom prst="roundRect">
            <a:avLst/>
          </a:prstGeom>
          <a:solidFill>
            <a:schemeClr val="lt1">
              <a:alpha val="51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2400" dirty="0"/>
              <a:t>Korábban már tanultunk róla, hogy a vágyak, kívánságok természetes emberi dolgok. Olykor azonban nehéz elfogadni, ha valamit nem kaphatunk meg.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6324976-F0EB-4AD4-8AC4-BAC72AA46958}"/>
              </a:ext>
            </a:extLst>
          </p:cNvPr>
          <p:cNvSpPr txBox="1"/>
          <p:nvPr/>
        </p:nvSpPr>
        <p:spPr>
          <a:xfrm>
            <a:off x="454476" y="3847008"/>
            <a:ext cx="6242957" cy="1328023"/>
          </a:xfrm>
          <a:prstGeom prst="roundRect">
            <a:avLst/>
          </a:prstGeom>
          <a:solidFill>
            <a:schemeClr val="lt1">
              <a:alpha val="51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2400" dirty="0"/>
              <a:t>Létezik egy eszköz, ami segít a hiányok, betöltetlen vágyak helyett arra tekinteni, amink van és aminek örülhetünk.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2D883BD-C622-4EAE-9E45-A6596BB6AC05}"/>
              </a:ext>
            </a:extLst>
          </p:cNvPr>
          <p:cNvSpPr txBox="1"/>
          <p:nvPr/>
        </p:nvSpPr>
        <p:spPr>
          <a:xfrm>
            <a:off x="454475" y="5310045"/>
            <a:ext cx="6242957" cy="1328023"/>
          </a:xfrm>
          <a:prstGeom prst="roundRect">
            <a:avLst/>
          </a:prstGeom>
          <a:solidFill>
            <a:schemeClr val="lt1">
              <a:alpha val="51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2400" dirty="0"/>
              <a:t>Ez pedig a </a:t>
            </a:r>
            <a:r>
              <a:rPr lang="hu-HU" sz="2400" b="1" dirty="0"/>
              <a:t>hálaadás</a:t>
            </a:r>
            <a:r>
              <a:rPr lang="hu-HU" sz="2400" dirty="0"/>
              <a:t>. Amikor hálát adunk, elismerjük, hogy mindent az Úrtól kaptunk és ezt megköszönjük neki.</a:t>
            </a:r>
          </a:p>
        </p:txBody>
      </p:sp>
    </p:spTree>
    <p:extLst>
      <p:ext uri="{BB962C8B-B14F-4D97-AF65-F5344CB8AC3E}">
        <p14:creationId xmlns:p14="http://schemas.microsoft.com/office/powerpoint/2010/main" val="225683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3E0F2093-D706-4F97-80B8-051873BE9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58" t="666" r="-832" b="-2887"/>
          <a:stretch/>
        </p:blipFill>
        <p:spPr>
          <a:xfrm>
            <a:off x="0" y="5121966"/>
            <a:ext cx="1762539" cy="1736034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2622600-7909-45F6-9F6F-3DCC4D6C6C59}"/>
              </a:ext>
            </a:extLst>
          </p:cNvPr>
          <p:cNvSpPr txBox="1"/>
          <p:nvPr/>
        </p:nvSpPr>
        <p:spPr>
          <a:xfrm>
            <a:off x="3318470" y="2258694"/>
            <a:ext cx="5555060" cy="830997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Emlékszel a múlt héten tanult énekre?</a:t>
            </a:r>
          </a:p>
          <a:p>
            <a:pPr algn="ctr"/>
            <a:r>
              <a:rPr lang="hu-HU" sz="2400" dirty="0"/>
              <a:t>Hallgasd meg újra és énekeld el!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2FDA5B0-DC30-46F2-B920-2EE1C1B92D96}"/>
              </a:ext>
            </a:extLst>
          </p:cNvPr>
          <p:cNvSpPr txBox="1"/>
          <p:nvPr/>
        </p:nvSpPr>
        <p:spPr>
          <a:xfrm>
            <a:off x="1351910" y="303453"/>
            <a:ext cx="10384564" cy="1631216"/>
          </a:xfrm>
          <a:prstGeom prst="rect">
            <a:avLst/>
          </a:prstGeom>
          <a:solidFill>
            <a:schemeClr val="lt1">
              <a:alpha val="76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Az elmúlt két hétben arról tanultunk, hogy vágyainknak, kívánságainknak helye van Istennél, Neki elmondhatjuk őket. </a:t>
            </a:r>
          </a:p>
          <a:p>
            <a:pPr algn="ctr"/>
            <a:endParaRPr lang="hu-HU" sz="2000" dirty="0"/>
          </a:p>
          <a:p>
            <a:pPr algn="ctr"/>
            <a:r>
              <a:rPr lang="hu-HU" sz="2000" dirty="0"/>
              <a:t>A következő ének most segíthet arra irányítani a figyelmedet, hogy mennyi mindent kaptál az Úrtól amiért hálás lehetsz.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7A1A4D5-1185-41BC-B8BB-0FB60730E4EF}"/>
              </a:ext>
            </a:extLst>
          </p:cNvPr>
          <p:cNvSpPr txBox="1"/>
          <p:nvPr/>
        </p:nvSpPr>
        <p:spPr>
          <a:xfrm>
            <a:off x="6364576" y="3514657"/>
            <a:ext cx="5555060" cy="1569660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„Istenünk, itt hozzuk </a:t>
            </a:r>
            <a:r>
              <a:rPr lang="hu-HU" sz="2400" dirty="0" err="1"/>
              <a:t>néked</a:t>
            </a:r>
            <a:r>
              <a:rPr lang="hu-HU" sz="2400" dirty="0"/>
              <a:t> életünk, Itt állunk, várunk rád újra.</a:t>
            </a:r>
          </a:p>
          <a:p>
            <a:pPr algn="ctr"/>
            <a:r>
              <a:rPr lang="hu-HU" sz="2400" dirty="0"/>
              <a:t>Kérünk, hogy fogadd el hálaénekünk, Halleluja, halleluja.”</a:t>
            </a:r>
          </a:p>
        </p:txBody>
      </p:sp>
      <p:sp>
        <p:nvSpPr>
          <p:cNvPr id="11" name="Folyamatábra: Bekötés 10">
            <a:hlinkClick r:id="rId4"/>
            <a:extLst>
              <a:ext uri="{FF2B5EF4-FFF2-40B4-BE49-F238E27FC236}">
                <a16:creationId xmlns:a16="http://schemas.microsoft.com/office/drawing/2014/main" id="{3B1FAC59-7763-4A80-996D-E543D36641D9}"/>
              </a:ext>
            </a:extLst>
          </p:cNvPr>
          <p:cNvSpPr/>
          <p:nvPr/>
        </p:nvSpPr>
        <p:spPr>
          <a:xfrm>
            <a:off x="9403194" y="2143734"/>
            <a:ext cx="1103586" cy="107988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</a:t>
            </a:r>
            <a:endParaRPr lang="hu-H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4A4C516-D69B-49C6-B651-C48633CF12D4}"/>
              </a:ext>
            </a:extLst>
          </p:cNvPr>
          <p:cNvSpPr txBox="1"/>
          <p:nvPr/>
        </p:nvSpPr>
        <p:spPr>
          <a:xfrm>
            <a:off x="272364" y="3480515"/>
            <a:ext cx="5555060" cy="1569660"/>
          </a:xfrm>
          <a:prstGeom prst="rect">
            <a:avLst/>
          </a:prstGeom>
          <a:solidFill>
            <a:schemeClr val="lt1">
              <a:alpha val="97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 „Te csak az Istennek országát keresd, És az Ő nagy igazságát,</a:t>
            </a:r>
          </a:p>
          <a:p>
            <a:pPr algn="ctr"/>
            <a:r>
              <a:rPr lang="hu-HU" sz="2400" dirty="0"/>
              <a:t>Minden egyéb megadatik majd neked. Halleluja, halleluja.”</a:t>
            </a:r>
          </a:p>
        </p:txBody>
      </p:sp>
    </p:spTree>
    <p:extLst>
      <p:ext uri="{BB962C8B-B14F-4D97-AF65-F5344CB8AC3E}">
        <p14:creationId xmlns:p14="http://schemas.microsoft.com/office/powerpoint/2010/main" val="16498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1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AC7860-F4AA-A505-9D1B-762D72B52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 csak az Istennek országát keresd...">
            <a:hlinkClick r:id="" action="ppaction://media"/>
            <a:extLst>
              <a:ext uri="{FF2B5EF4-FFF2-40B4-BE49-F238E27FC236}">
                <a16:creationId xmlns:a16="http://schemas.microsoft.com/office/drawing/2014/main" id="{96EBAE59-E9FC-DBB8-A372-6B038DB6D7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667" y="666750"/>
            <a:ext cx="9821333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93CB08AA-0FB7-43DE-B062-AD3EBCF9206D}"/>
              </a:ext>
            </a:extLst>
          </p:cNvPr>
          <p:cNvSpPr/>
          <p:nvPr/>
        </p:nvSpPr>
        <p:spPr>
          <a:xfrm rot="20951144">
            <a:off x="66301" y="246835"/>
            <a:ext cx="2999014" cy="9906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</a:rPr>
              <a:t>„Kívánságember”</a:t>
            </a:r>
          </a:p>
        </p:txBody>
      </p:sp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FB69D7EC-37EC-4CB0-AADE-A89377A321B3}"/>
              </a:ext>
            </a:extLst>
          </p:cNvPr>
          <p:cNvSpPr/>
          <p:nvPr/>
        </p:nvSpPr>
        <p:spPr>
          <a:xfrm>
            <a:off x="2954803" y="94828"/>
            <a:ext cx="6760028" cy="12573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Rajzold le a füzetedbe magadat, majd az egyes testrészekhez írd oda a saját válaszaidat az alábbi kérdésekre!</a:t>
            </a:r>
          </a:p>
          <a:p>
            <a:pPr algn="ctr"/>
            <a:endParaRPr lang="hu-HU" dirty="0"/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8EFC1002-DA7F-4505-B2EF-4CADCAD100F8}"/>
              </a:ext>
            </a:extLst>
          </p:cNvPr>
          <p:cNvSpPr/>
          <p:nvPr/>
        </p:nvSpPr>
        <p:spPr>
          <a:xfrm>
            <a:off x="5502729" y="2400300"/>
            <a:ext cx="1061357" cy="10287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CE1A7F94-A714-411C-B56A-C5D1D3C036A0}"/>
              </a:ext>
            </a:extLst>
          </p:cNvPr>
          <p:cNvCxnSpPr>
            <a:stCxn id="4" idx="4"/>
          </p:cNvCxnSpPr>
          <p:nvPr/>
        </p:nvCxnSpPr>
        <p:spPr>
          <a:xfrm flipH="1">
            <a:off x="5976257" y="3429000"/>
            <a:ext cx="57151" cy="13226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DACC35D0-88F3-4072-9CC5-4911D144FEC5}"/>
              </a:ext>
            </a:extLst>
          </p:cNvPr>
          <p:cNvCxnSpPr/>
          <p:nvPr/>
        </p:nvCxnSpPr>
        <p:spPr>
          <a:xfrm flipH="1">
            <a:off x="5372100" y="4751614"/>
            <a:ext cx="604157" cy="6041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A671E602-78BF-408E-A2ED-E1E4C62D4424}"/>
              </a:ext>
            </a:extLst>
          </p:cNvPr>
          <p:cNvCxnSpPr>
            <a:cxnSpLocks/>
          </p:cNvCxnSpPr>
          <p:nvPr/>
        </p:nvCxnSpPr>
        <p:spPr>
          <a:xfrm flipH="1" flipV="1">
            <a:off x="5978978" y="4751613"/>
            <a:ext cx="604157" cy="6041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5EBAC777-9C14-4AA9-BCF4-DDF9B5AE55CD}"/>
              </a:ext>
            </a:extLst>
          </p:cNvPr>
          <p:cNvCxnSpPr/>
          <p:nvPr/>
        </p:nvCxnSpPr>
        <p:spPr>
          <a:xfrm flipH="1" flipV="1">
            <a:off x="5502729" y="3543300"/>
            <a:ext cx="473528" cy="26125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F849A8BD-A994-457F-927F-790F45DBAD72}"/>
              </a:ext>
            </a:extLst>
          </p:cNvPr>
          <p:cNvCxnSpPr>
            <a:cxnSpLocks/>
          </p:cNvCxnSpPr>
          <p:nvPr/>
        </p:nvCxnSpPr>
        <p:spPr>
          <a:xfrm flipH="1">
            <a:off x="6004832" y="3567792"/>
            <a:ext cx="473528" cy="26125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36FFBA0C-DE81-4F7F-8C3D-22D4AEC745FF}"/>
                  </a:ext>
                </a:extLst>
              </p14:cNvPr>
              <p14:cNvContentPartPr/>
              <p14:nvPr/>
            </p14:nvContentPartPr>
            <p14:xfrm>
              <a:off x="5894177" y="2726126"/>
              <a:ext cx="360" cy="36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36FFBA0C-DE81-4F7F-8C3D-22D4AEC745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6537" y="270848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Szabadkéz 16">
                <a:extLst>
                  <a:ext uri="{FF2B5EF4-FFF2-40B4-BE49-F238E27FC236}">
                    <a16:creationId xmlns:a16="http://schemas.microsoft.com/office/drawing/2014/main" id="{7091CAA8-1166-4ADB-B42C-DFE5DE9E8631}"/>
                  </a:ext>
                </a:extLst>
              </p14:cNvPr>
              <p14:cNvContentPartPr/>
              <p14:nvPr/>
            </p14:nvContentPartPr>
            <p14:xfrm>
              <a:off x="6204497" y="2742686"/>
              <a:ext cx="360" cy="360"/>
            </p14:xfrm>
          </p:contentPart>
        </mc:Choice>
        <mc:Fallback xmlns="">
          <p:pic>
            <p:nvPicPr>
              <p:cNvPr id="17" name="Szabadkéz 16">
                <a:extLst>
                  <a:ext uri="{FF2B5EF4-FFF2-40B4-BE49-F238E27FC236}">
                    <a16:creationId xmlns:a16="http://schemas.microsoft.com/office/drawing/2014/main" id="{7091CAA8-1166-4ADB-B42C-DFE5DE9E86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86857" y="272504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3AFFD1DE-DE65-4241-9CC2-E3A944A93627}"/>
                  </a:ext>
                </a:extLst>
              </p14:cNvPr>
              <p14:cNvContentPartPr/>
              <p14:nvPr/>
            </p14:nvContentPartPr>
            <p14:xfrm>
              <a:off x="5796257" y="2989286"/>
              <a:ext cx="523800" cy="19836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3AFFD1DE-DE65-4241-9CC2-E3A944A9362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8257" y="2971646"/>
                <a:ext cx="55944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Szabadkéz 18">
                <a:extLst>
                  <a:ext uri="{FF2B5EF4-FFF2-40B4-BE49-F238E27FC236}">
                    <a16:creationId xmlns:a16="http://schemas.microsoft.com/office/drawing/2014/main" id="{8E736654-580C-41C6-9D92-A7469B9680EA}"/>
                  </a:ext>
                </a:extLst>
              </p14:cNvPr>
              <p14:cNvContentPartPr/>
              <p14:nvPr/>
            </p14:nvContentPartPr>
            <p14:xfrm>
              <a:off x="5916497" y="2123846"/>
              <a:ext cx="28080" cy="292680"/>
            </p14:xfrm>
          </p:contentPart>
        </mc:Choice>
        <mc:Fallback xmlns="">
          <p:pic>
            <p:nvPicPr>
              <p:cNvPr id="19" name="Szabadkéz 18">
                <a:extLst>
                  <a:ext uri="{FF2B5EF4-FFF2-40B4-BE49-F238E27FC236}">
                    <a16:creationId xmlns:a16="http://schemas.microsoft.com/office/drawing/2014/main" id="{8E736654-580C-41C6-9D92-A7469B9680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98497" y="2106206"/>
                <a:ext cx="63720" cy="32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945D0648-63B9-4F35-92AB-3C403705A598}"/>
              </a:ext>
            </a:extLst>
          </p:cNvPr>
          <p:cNvGrpSpPr/>
          <p:nvPr/>
        </p:nvGrpSpPr>
        <p:grpSpPr>
          <a:xfrm>
            <a:off x="6172097" y="2154806"/>
            <a:ext cx="374040" cy="277920"/>
            <a:chOff x="6172097" y="2154806"/>
            <a:chExt cx="374040" cy="27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Szabadkéz 19">
                  <a:extLst>
                    <a:ext uri="{FF2B5EF4-FFF2-40B4-BE49-F238E27FC236}">
                      <a16:creationId xmlns:a16="http://schemas.microsoft.com/office/drawing/2014/main" id="{18B42AC4-D90C-49AA-80CA-75C90AFAEB3D}"/>
                    </a:ext>
                  </a:extLst>
                </p14:cNvPr>
                <p14:cNvContentPartPr/>
                <p14:nvPr/>
              </p14:nvContentPartPr>
              <p14:xfrm>
                <a:off x="6172097" y="2154806"/>
                <a:ext cx="57960" cy="229320"/>
              </p14:xfrm>
            </p:contentPart>
          </mc:Choice>
          <mc:Fallback xmlns="">
            <p:pic>
              <p:nvPicPr>
                <p:cNvPr id="20" name="Szabadkéz 19">
                  <a:extLst>
                    <a:ext uri="{FF2B5EF4-FFF2-40B4-BE49-F238E27FC236}">
                      <a16:creationId xmlns:a16="http://schemas.microsoft.com/office/drawing/2014/main" id="{18B42AC4-D90C-49AA-80CA-75C90AFAEB3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54097" y="2137166"/>
                  <a:ext cx="936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Szabadkéz 20">
                  <a:extLst>
                    <a:ext uri="{FF2B5EF4-FFF2-40B4-BE49-F238E27FC236}">
                      <a16:creationId xmlns:a16="http://schemas.microsoft.com/office/drawing/2014/main" id="{0D58BC62-1D4F-401B-B191-465B8E2258C6}"/>
                    </a:ext>
                  </a:extLst>
                </p14:cNvPr>
                <p14:cNvContentPartPr/>
                <p14:nvPr/>
              </p14:nvContentPartPr>
              <p14:xfrm>
                <a:off x="6334817" y="2343446"/>
                <a:ext cx="211320" cy="89280"/>
              </p14:xfrm>
            </p:contentPart>
          </mc:Choice>
          <mc:Fallback xmlns="">
            <p:pic>
              <p:nvPicPr>
                <p:cNvPr id="21" name="Szabadkéz 20">
                  <a:extLst>
                    <a:ext uri="{FF2B5EF4-FFF2-40B4-BE49-F238E27FC236}">
                      <a16:creationId xmlns:a16="http://schemas.microsoft.com/office/drawing/2014/main" id="{0D58BC62-1D4F-401B-B191-465B8E2258C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17177" y="2325446"/>
                  <a:ext cx="246960" cy="12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Szabadkéz 22">
                <a:extLst>
                  <a:ext uri="{FF2B5EF4-FFF2-40B4-BE49-F238E27FC236}">
                    <a16:creationId xmlns:a16="http://schemas.microsoft.com/office/drawing/2014/main" id="{9C825E80-6C88-42F2-8DAE-4EF08AE6870E}"/>
                  </a:ext>
                </a:extLst>
              </p14:cNvPr>
              <p14:cNvContentPartPr/>
              <p14:nvPr/>
            </p14:nvContentPartPr>
            <p14:xfrm>
              <a:off x="5568737" y="2267126"/>
              <a:ext cx="178920" cy="189360"/>
            </p14:xfrm>
          </p:contentPart>
        </mc:Choice>
        <mc:Fallback xmlns="">
          <p:pic>
            <p:nvPicPr>
              <p:cNvPr id="23" name="Szabadkéz 22">
                <a:extLst>
                  <a:ext uri="{FF2B5EF4-FFF2-40B4-BE49-F238E27FC236}">
                    <a16:creationId xmlns:a16="http://schemas.microsoft.com/office/drawing/2014/main" id="{9C825E80-6C88-42F2-8DAE-4EF08AE6870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50737" y="2249486"/>
                <a:ext cx="214560" cy="22500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églalap: lekerekített 23">
            <a:extLst>
              <a:ext uri="{FF2B5EF4-FFF2-40B4-BE49-F238E27FC236}">
                <a16:creationId xmlns:a16="http://schemas.microsoft.com/office/drawing/2014/main" id="{A35DF07D-43CE-4EA3-9603-3553A9EC86C4}"/>
              </a:ext>
            </a:extLst>
          </p:cNvPr>
          <p:cNvSpPr/>
          <p:nvPr/>
        </p:nvSpPr>
        <p:spPr>
          <a:xfrm>
            <a:off x="1350508" y="2726125"/>
            <a:ext cx="2747283" cy="12572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Mi az, amit szívesen tennél és úgy gondolod, hogy Istennek is tetszene?</a:t>
            </a:r>
          </a:p>
        </p:txBody>
      </p:sp>
      <p:sp>
        <p:nvSpPr>
          <p:cNvPr id="25" name="Téglalap: lekerekített 24">
            <a:extLst>
              <a:ext uri="{FF2B5EF4-FFF2-40B4-BE49-F238E27FC236}">
                <a16:creationId xmlns:a16="http://schemas.microsoft.com/office/drawing/2014/main" id="{D5690CC5-CE12-4C55-90D9-480997079BD1}"/>
              </a:ext>
            </a:extLst>
          </p:cNvPr>
          <p:cNvSpPr/>
          <p:nvPr/>
        </p:nvSpPr>
        <p:spPr>
          <a:xfrm>
            <a:off x="7545160" y="2726126"/>
            <a:ext cx="2747283" cy="125729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Mi az, amit szívesen tennél, de nem biztos, hogy Istennek tetszene?</a:t>
            </a:r>
          </a:p>
        </p:txBody>
      </p:sp>
      <p:sp>
        <p:nvSpPr>
          <p:cNvPr id="26" name="Téglalap: lekerekített 25">
            <a:extLst>
              <a:ext uri="{FF2B5EF4-FFF2-40B4-BE49-F238E27FC236}">
                <a16:creationId xmlns:a16="http://schemas.microsoft.com/office/drawing/2014/main" id="{CCC0BAF5-B578-4C03-963B-64C9142C929D}"/>
              </a:ext>
            </a:extLst>
          </p:cNvPr>
          <p:cNvSpPr/>
          <p:nvPr/>
        </p:nvSpPr>
        <p:spPr>
          <a:xfrm>
            <a:off x="4597392" y="5535385"/>
            <a:ext cx="2747283" cy="1257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Hova mennél a legszívesebben?</a:t>
            </a:r>
          </a:p>
        </p:txBody>
      </p:sp>
      <p:sp>
        <p:nvSpPr>
          <p:cNvPr id="27" name="Téglalap: lekerekített 26">
            <a:extLst>
              <a:ext uri="{FF2B5EF4-FFF2-40B4-BE49-F238E27FC236}">
                <a16:creationId xmlns:a16="http://schemas.microsoft.com/office/drawing/2014/main" id="{F05E744C-FAD5-4E1A-A988-38DE7A350B48}"/>
              </a:ext>
            </a:extLst>
          </p:cNvPr>
          <p:cNvSpPr/>
          <p:nvPr/>
        </p:nvSpPr>
        <p:spPr>
          <a:xfrm>
            <a:off x="7763666" y="4425041"/>
            <a:ext cx="2747283" cy="125729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Mire vágysz most a leginkább? Mi van a szívedben?</a:t>
            </a:r>
          </a:p>
        </p:txBody>
      </p:sp>
      <p:sp>
        <p:nvSpPr>
          <p:cNvPr id="28" name="Téglalap: lekerekített 27">
            <a:extLst>
              <a:ext uri="{FF2B5EF4-FFF2-40B4-BE49-F238E27FC236}">
                <a16:creationId xmlns:a16="http://schemas.microsoft.com/office/drawing/2014/main" id="{F3554123-5144-4CC9-AF85-C081640C3EE1}"/>
              </a:ext>
            </a:extLst>
          </p:cNvPr>
          <p:cNvSpPr/>
          <p:nvPr/>
        </p:nvSpPr>
        <p:spPr>
          <a:xfrm>
            <a:off x="1539454" y="4498521"/>
            <a:ext cx="2747283" cy="1257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Mire gondolsz a legtöbbet? Mi van a fejedben?</a:t>
            </a:r>
          </a:p>
        </p:txBody>
      </p:sp>
      <p:cxnSp>
        <p:nvCxnSpPr>
          <p:cNvPr id="32" name="Egyenes összekötő nyíllal 31">
            <a:extLst>
              <a:ext uri="{FF2B5EF4-FFF2-40B4-BE49-F238E27FC236}">
                <a16:creationId xmlns:a16="http://schemas.microsoft.com/office/drawing/2014/main" id="{14604663-48E2-4016-90A0-EA349F1F082A}"/>
              </a:ext>
            </a:extLst>
          </p:cNvPr>
          <p:cNvCxnSpPr>
            <a:cxnSpLocks/>
          </p:cNvCxnSpPr>
          <p:nvPr/>
        </p:nvCxnSpPr>
        <p:spPr>
          <a:xfrm flipH="1">
            <a:off x="5018314" y="5185745"/>
            <a:ext cx="337456" cy="1700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id="{91E91066-63DC-4467-B8DB-C0047C8B560F}"/>
              </a:ext>
            </a:extLst>
          </p:cNvPr>
          <p:cNvCxnSpPr>
            <a:cxnSpLocks/>
          </p:cNvCxnSpPr>
          <p:nvPr/>
        </p:nvCxnSpPr>
        <p:spPr>
          <a:xfrm flipH="1">
            <a:off x="4414160" y="3259874"/>
            <a:ext cx="1028697" cy="15333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Egyenes összekötő nyíllal 33">
            <a:extLst>
              <a:ext uri="{FF2B5EF4-FFF2-40B4-BE49-F238E27FC236}">
                <a16:creationId xmlns:a16="http://schemas.microsoft.com/office/drawing/2014/main" id="{60718426-9C54-46CC-9F0F-DCD73BC00986}"/>
              </a:ext>
            </a:extLst>
          </p:cNvPr>
          <p:cNvCxnSpPr>
            <a:cxnSpLocks/>
          </p:cNvCxnSpPr>
          <p:nvPr/>
        </p:nvCxnSpPr>
        <p:spPr>
          <a:xfrm flipH="1" flipV="1">
            <a:off x="4343398" y="3354774"/>
            <a:ext cx="1153889" cy="207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Egyenes összekötő nyíllal 34">
            <a:extLst>
              <a:ext uri="{FF2B5EF4-FFF2-40B4-BE49-F238E27FC236}">
                <a16:creationId xmlns:a16="http://schemas.microsoft.com/office/drawing/2014/main" id="{2B3A1DA4-8C0F-4CC4-A515-1219066724C3}"/>
              </a:ext>
            </a:extLst>
          </p:cNvPr>
          <p:cNvCxnSpPr>
            <a:cxnSpLocks/>
          </p:cNvCxnSpPr>
          <p:nvPr/>
        </p:nvCxnSpPr>
        <p:spPr>
          <a:xfrm flipV="1">
            <a:off x="6418205" y="3290208"/>
            <a:ext cx="1024333" cy="2527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>
            <a:extLst>
              <a:ext uri="{FF2B5EF4-FFF2-40B4-BE49-F238E27FC236}">
                <a16:creationId xmlns:a16="http://schemas.microsoft.com/office/drawing/2014/main" id="{C0AD411D-D1FF-4648-A001-0A76C2743B1D}"/>
              </a:ext>
            </a:extLst>
          </p:cNvPr>
          <p:cNvCxnSpPr>
            <a:cxnSpLocks/>
          </p:cNvCxnSpPr>
          <p:nvPr/>
        </p:nvCxnSpPr>
        <p:spPr>
          <a:xfrm>
            <a:off x="6030686" y="3829049"/>
            <a:ext cx="1428748" cy="7756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2" name="Téglalap: lekerekített 41">
            <a:extLst>
              <a:ext uri="{FF2B5EF4-FFF2-40B4-BE49-F238E27FC236}">
                <a16:creationId xmlns:a16="http://schemas.microsoft.com/office/drawing/2014/main" id="{9BD9B49B-B42E-4313-9556-14FCFB067968}"/>
              </a:ext>
            </a:extLst>
          </p:cNvPr>
          <p:cNvSpPr/>
          <p:nvPr/>
        </p:nvSpPr>
        <p:spPr>
          <a:xfrm>
            <a:off x="2954803" y="969718"/>
            <a:ext cx="6760028" cy="12573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Ha elkészültél, imádságban vidd Isten elé mindezeket a vágyakat, kívánságokat!</a:t>
            </a:r>
          </a:p>
          <a:p>
            <a:pPr algn="ctr"/>
            <a:endParaRPr lang="hu-HU" dirty="0"/>
          </a:p>
        </p:txBody>
      </p:sp>
      <p:pic>
        <p:nvPicPr>
          <p:cNvPr id="43" name="Kép 42">
            <a:extLst>
              <a:ext uri="{FF2B5EF4-FFF2-40B4-BE49-F238E27FC236}">
                <a16:creationId xmlns:a16="http://schemas.microsoft.com/office/drawing/2014/main" id="{B9E29F3F-B8E9-4CDA-9996-2DBD403155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20135" y="5682340"/>
            <a:ext cx="1221072" cy="120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07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9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B77B994A-DA4C-47B2-B1F5-36C26C50B274}"/>
              </a:ext>
            </a:extLst>
          </p:cNvPr>
          <p:cNvSpPr txBox="1"/>
          <p:nvPr/>
        </p:nvSpPr>
        <p:spPr>
          <a:xfrm>
            <a:off x="277586" y="179614"/>
            <a:ext cx="8654143" cy="860358"/>
          </a:xfrm>
          <a:prstGeom prst="round2Same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chemeClr val="tx1"/>
                </a:solidFill>
                <a:cs typeface="Arial" panose="020B0604020202020204" pitchFamily="34" charset="0"/>
              </a:rPr>
              <a:t>Zárjuk</a:t>
            </a:r>
            <a:r>
              <a:rPr lang="hu-H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órát imádsággal!</a:t>
            </a:r>
            <a:endParaRPr lang="hu-H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18E1749-86E6-4016-BFF6-03481FA28268}"/>
              </a:ext>
            </a:extLst>
          </p:cNvPr>
          <p:cNvSpPr txBox="1"/>
          <p:nvPr/>
        </p:nvSpPr>
        <p:spPr>
          <a:xfrm>
            <a:off x="130628" y="1242483"/>
            <a:ext cx="9595757" cy="5542794"/>
          </a:xfrm>
          <a:prstGeom prst="round2DiagRect">
            <a:avLst/>
          </a:prstGeom>
          <a:gradFill>
            <a:gsLst>
              <a:gs pos="0">
                <a:schemeClr val="accent5">
                  <a:tint val="1000"/>
                  <a:satMod val="100000"/>
                  <a:alpha val="19000"/>
                </a:schemeClr>
              </a:gs>
              <a:gs pos="68000">
                <a:schemeClr val="accent5">
                  <a:tint val="77000"/>
                  <a:satMod val="100000"/>
                </a:schemeClr>
              </a:gs>
              <a:gs pos="81000">
                <a:schemeClr val="accent5">
                  <a:tint val="79000"/>
                  <a:satMod val="100000"/>
                </a:schemeClr>
              </a:gs>
              <a:gs pos="86000">
                <a:schemeClr val="accent5">
                  <a:tint val="73000"/>
                  <a:satMod val="100000"/>
                </a:schemeClr>
              </a:gs>
              <a:gs pos="100000">
                <a:schemeClr val="accent5">
                  <a:tint val="35000"/>
                  <a:satMod val="100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</a:t>
            </a:r>
            <a:r>
              <a:rPr kumimoji="0" lang="hu-HU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bocsásd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 vétkeinket, miképpen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Tiéd az ország, a hatalom, és a dicsőség</a:t>
            </a:r>
            <a:r>
              <a:rPr lang="hu-HU" sz="2400" b="1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</a:t>
            </a:r>
            <a:r>
              <a:rPr lang="hu-HU" sz="2400" b="1" dirty="0">
                <a:cs typeface="Arial" panose="020B0604020202020204" pitchFamily="34" charset="0"/>
              </a:rPr>
              <a:t>”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Kép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386" y="179614"/>
            <a:ext cx="1481959" cy="14188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45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5">
            <a:extLst>
              <a:ext uri="{FF2B5EF4-FFF2-40B4-BE49-F238E27FC236}">
                <a16:creationId xmlns:a16="http://schemas.microsoft.com/office/drawing/2014/main" id="{A18E1749-86E6-4016-BFF6-03481FA28268}"/>
              </a:ext>
            </a:extLst>
          </p:cNvPr>
          <p:cNvSpPr txBox="1"/>
          <p:nvPr/>
        </p:nvSpPr>
        <p:spPr>
          <a:xfrm>
            <a:off x="2315817" y="3314555"/>
            <a:ext cx="7560366" cy="2597827"/>
          </a:xfrm>
          <a:prstGeom prst="rect">
            <a:avLst/>
          </a:prstGeom>
          <a:solidFill>
            <a:schemeClr val="bg1">
              <a:alpha val="5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„Jó Atyánk, Istenünk,</a:t>
            </a:r>
            <a:r>
              <a:rPr lang="hu-HU" sz="2800" b="1" dirty="0">
                <a:cs typeface="Arial" panose="020B0604020202020204" pitchFamily="34" charset="0"/>
              </a:rPr>
              <a:t> Te taníts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bennünket!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Jézus Krisztus útján vezesd a lelkünket!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Szentlelked ereje növelje hitünket!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Ámen.”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33092FE-9762-4FA8-A4E3-BCA0B35158C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983" y="0"/>
            <a:ext cx="1630017" cy="15836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5">
            <a:extLst>
              <a:ext uri="{FF2B5EF4-FFF2-40B4-BE49-F238E27FC236}">
                <a16:creationId xmlns:a16="http://schemas.microsoft.com/office/drawing/2014/main" id="{FE3C321B-A1EA-4E59-B633-EC85C85FA1B3}"/>
              </a:ext>
            </a:extLst>
          </p:cNvPr>
          <p:cNvSpPr txBox="1"/>
          <p:nvPr/>
        </p:nvSpPr>
        <p:spPr>
          <a:xfrm>
            <a:off x="2881312" y="1583635"/>
            <a:ext cx="6429376" cy="860358"/>
          </a:xfrm>
          <a:prstGeom prst="round2SameRect">
            <a:avLst/>
          </a:prstGeom>
          <a:solidFill>
            <a:schemeClr val="accent5">
              <a:lumMod val="75000"/>
              <a:alpha val="7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Kezdjük az órát imádsággal!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7112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32CE99-0002-A9ED-FC05-7170C7034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ép 7">
            <a:extLst>
              <a:ext uri="{FF2B5EF4-FFF2-40B4-BE49-F238E27FC236}">
                <a16:creationId xmlns:a16="http://schemas.microsoft.com/office/drawing/2014/main" id="{50960D62-B08C-DD1D-A859-73CF564F531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386" y="179614"/>
            <a:ext cx="1481959" cy="14188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E38CDBFE-3EE7-82A5-B70C-7DCB73216792}"/>
              </a:ext>
            </a:extLst>
          </p:cNvPr>
          <p:cNvSpPr txBox="1"/>
          <p:nvPr/>
        </p:nvSpPr>
        <p:spPr>
          <a:xfrm>
            <a:off x="7560733" y="2912533"/>
            <a:ext cx="4536321" cy="3870493"/>
          </a:xfrm>
          <a:prstGeom prst="roundRect">
            <a:avLst/>
          </a:prstGeom>
          <a:solidFill>
            <a:srgbClr val="002060">
              <a:alpha val="73000"/>
            </a:srgb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000" b="1" dirty="0">
                <a:solidFill>
                  <a:schemeClr val="bg1"/>
                </a:solidFill>
                <a:latin typeface="Arial" panose="020B0604020202020204"/>
                <a:cs typeface="Times New Roman" panose="02020603050405020304" pitchFamily="18" charset="0"/>
              </a:rPr>
              <a:t>Áldás, békesség</a:t>
            </a:r>
            <a:r>
              <a:rPr lang="hu-HU" sz="4000" dirty="0">
                <a:solidFill>
                  <a:schemeClr val="bg1"/>
                </a:solidFill>
                <a:latin typeface="Arial" panose="020B0604020202020204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600" dirty="0">
              <a:solidFill>
                <a:schemeClr val="bg1"/>
              </a:solidFill>
              <a:latin typeface="Arial" panose="020B0604020202020204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14AF71A-9D02-EE64-7F89-697C0E16605A}"/>
              </a:ext>
            </a:extLst>
          </p:cNvPr>
          <p:cNvSpPr txBox="1"/>
          <p:nvPr/>
        </p:nvSpPr>
        <p:spPr>
          <a:xfrm>
            <a:off x="3153060" y="181428"/>
            <a:ext cx="4741333" cy="1938992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„Köszönjük, Istenünk, 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Hogy itt voltál velünk.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Kérünk Édesatyánk, vigyázz mindig reánk. 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Ámen”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64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8931E062-CC4D-4E44-88FD-D32F1E16AF78}"/>
              </a:ext>
            </a:extLst>
          </p:cNvPr>
          <p:cNvSpPr/>
          <p:nvPr/>
        </p:nvSpPr>
        <p:spPr>
          <a:xfrm>
            <a:off x="5019547" y="789750"/>
            <a:ext cx="6071762" cy="1299759"/>
          </a:xfrm>
          <a:prstGeom prst="round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/>
              <a:t>A mai napon befejezzük a Tízparancsolat témakörét.</a:t>
            </a: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38FF1A49-5C14-4F60-9A32-D05D272B3D6C}"/>
              </a:ext>
            </a:extLst>
          </p:cNvPr>
          <p:cNvSpPr/>
          <p:nvPr/>
        </p:nvSpPr>
        <p:spPr>
          <a:xfrm>
            <a:off x="470807" y="3968392"/>
            <a:ext cx="7298872" cy="2252794"/>
          </a:xfrm>
          <a:prstGeom prst="roundRect">
            <a:avLst/>
          </a:prstGeom>
          <a:solidFill>
            <a:schemeClr val="lt1"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err="1"/>
              <a:t>Emlékeztetőül</a:t>
            </a:r>
            <a:r>
              <a:rPr lang="hu-HU" sz="2400" dirty="0"/>
              <a:t> nézd meg az alábbi filmrészletet, ami arról szól, hogyan adta át Isten a Tízparancsolatot Mózesnek.</a:t>
            </a:r>
          </a:p>
          <a:p>
            <a:pPr algn="ctr"/>
            <a:endParaRPr lang="hu-HU" sz="2400" dirty="0"/>
          </a:p>
          <a:p>
            <a:pPr algn="ctr"/>
            <a:r>
              <a:rPr lang="hu-HU" dirty="0"/>
              <a:t>(A filmet 2 perc 10 másodpercnél állítsd meg!)</a:t>
            </a:r>
          </a:p>
        </p:txBody>
      </p:sp>
      <p:sp>
        <p:nvSpPr>
          <p:cNvPr id="10" name="Akciógomb: Tovább vagy Következő 9">
            <a:hlinkClick r:id="rId3" highlightClick="1"/>
            <a:extLst>
              <a:ext uri="{FF2B5EF4-FFF2-40B4-BE49-F238E27FC236}">
                <a16:creationId xmlns:a16="http://schemas.microsoft.com/office/drawing/2014/main" id="{2DCECA5F-ED27-4220-AB66-31C552C78280}"/>
              </a:ext>
            </a:extLst>
          </p:cNvPr>
          <p:cNvSpPr/>
          <p:nvPr/>
        </p:nvSpPr>
        <p:spPr>
          <a:xfrm>
            <a:off x="6936667" y="5274129"/>
            <a:ext cx="672448" cy="794121"/>
          </a:xfrm>
          <a:prstGeom prst="actionButtonForwardNex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2485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A23EB0-4105-C91D-5D82-6A0F6060F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 parancsolat">
            <a:hlinkClick r:id="" action="ppaction://media"/>
            <a:extLst>
              <a:ext uri="{FF2B5EF4-FFF2-40B4-BE49-F238E27FC236}">
                <a16:creationId xmlns:a16="http://schemas.microsoft.com/office/drawing/2014/main" id="{A0C69CA5-6B63-80BF-7070-4CAD1D49A7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158" y="795867"/>
            <a:ext cx="9593793" cy="548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hő 1">
            <a:extLst>
              <a:ext uri="{FF2B5EF4-FFF2-40B4-BE49-F238E27FC236}">
                <a16:creationId xmlns:a16="http://schemas.microsoft.com/office/drawing/2014/main" id="{8931E062-CC4D-4E44-88FD-D32F1E16AF78}"/>
              </a:ext>
            </a:extLst>
          </p:cNvPr>
          <p:cNvSpPr/>
          <p:nvPr/>
        </p:nvSpPr>
        <p:spPr>
          <a:xfrm>
            <a:off x="24238" y="86129"/>
            <a:ext cx="3014663" cy="1299759"/>
          </a:xfrm>
          <a:prstGeom prst="clou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A054305-4BC4-409B-B892-B35D011BF34E}"/>
              </a:ext>
            </a:extLst>
          </p:cNvPr>
          <p:cNvSpPr txBox="1"/>
          <p:nvPr/>
        </p:nvSpPr>
        <p:spPr>
          <a:xfrm rot="21121823">
            <a:off x="460332" y="395354"/>
            <a:ext cx="2446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</a:rPr>
              <a:t>Tudod-e?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9E35F38-7F7D-424A-A837-08DE82B1ED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25" b="91667" l="28038" r="70864">
                        <a14:foregroundMark x1="40190" y1="91667" x2="38067" y2="27344"/>
                        <a14:foregroundMark x1="35652" y1="74740" x2="35871" y2="41667"/>
                        <a14:foregroundMark x1="35871" y1="41667" x2="34480" y2="35026"/>
                        <a14:foregroundMark x1="34480" y1="35026" x2="34334" y2="27083"/>
                        <a14:foregroundMark x1="46047" y1="77865" x2="39751" y2="21224"/>
                        <a14:foregroundMark x1="39751" y1="21224" x2="37848" y2="17708"/>
                        <a14:foregroundMark x1="56149" y1="17057" x2="58931" y2="23307"/>
                        <a14:foregroundMark x1="58931" y1="23307" x2="62958" y2="22656"/>
                        <a14:foregroundMark x1="62958" y1="22656" x2="66911" y2="23047"/>
                        <a14:foregroundMark x1="66911" y1="23047" x2="66764" y2="22917"/>
                        <a14:foregroundMark x1="54758" y1="26823" x2="57467" y2="31901"/>
                        <a14:foregroundMark x1="57467" y1="31901" x2="61567" y2="36198"/>
                        <a14:foregroundMark x1="61567" y1="36198" x2="62738" y2="29036"/>
                        <a14:foregroundMark x1="62738" y1="29036" x2="65154" y2="34896"/>
                        <a14:foregroundMark x1="65154" y1="34896" x2="67423" y2="46484"/>
                        <a14:foregroundMark x1="67423" y1="46484" x2="62372" y2="49609"/>
                        <a14:foregroundMark x1="62372" y1="49609" x2="59004" y2="42839"/>
                        <a14:foregroundMark x1="59004" y1="42839" x2="57833" y2="51563"/>
                        <a14:foregroundMark x1="57833" y1="51563" x2="55783" y2="42969"/>
                        <a14:foregroundMark x1="55783" y1="42969" x2="56149" y2="55208"/>
                        <a14:foregroundMark x1="56149" y1="55208" x2="60029" y2="61589"/>
                        <a14:foregroundMark x1="60029" y1="61589" x2="64348" y2="58594"/>
                        <a14:foregroundMark x1="64348" y1="58594" x2="67496" y2="73047"/>
                        <a14:foregroundMark x1="67496" y1="73047" x2="63177" y2="75260"/>
                        <a14:foregroundMark x1="63177" y1="75260" x2="57906" y2="71484"/>
                        <a14:foregroundMark x1="57906" y1="71484" x2="55710" y2="77995"/>
                        <a14:foregroundMark x1="55710" y1="77995" x2="53807" y2="80469"/>
                        <a14:foregroundMark x1="68887" y1="25260" x2="67350" y2="77604"/>
                        <a14:foregroundMark x1="67350" y1="77604" x2="69839" y2="69010"/>
                        <a14:foregroundMark x1="69839" y1="69010" x2="69619" y2="28516"/>
                        <a14:foregroundMark x1="64348" y1="27344" x2="54100" y2="59115"/>
                        <a14:foregroundMark x1="54100" y1="59115" x2="54246" y2="78516"/>
                        <a14:foregroundMark x1="62372" y1="84635" x2="61054" y2="75391"/>
                        <a14:foregroundMark x1="61054" y1="75391" x2="61859" y2="83984"/>
                        <a14:foregroundMark x1="61859" y1="83984" x2="63909" y2="35156"/>
                        <a14:foregroundMark x1="63909" y1="35156" x2="65959" y2="41276"/>
                        <a14:foregroundMark x1="55637" y1="23568" x2="55124" y2="86979"/>
                        <a14:foregroundMark x1="55124" y1="86979" x2="52635" y2="80990"/>
                        <a14:foregroundMark x1="52635" y1="80990" x2="54758" y2="73698"/>
                        <a14:foregroundMark x1="54758" y1="73698" x2="56662" y2="53906"/>
                        <a14:foregroundMark x1="56662" y1="53906" x2="63470" y2="37630"/>
                        <a14:foregroundMark x1="63470" y1="37630" x2="63616" y2="29818"/>
                        <a14:foregroundMark x1="63616" y1="29818" x2="59004" y2="26953"/>
                        <a14:foregroundMark x1="59004" y1="26953" x2="57321" y2="28776"/>
                        <a14:foregroundMark x1="51464" y1="26693" x2="50732" y2="33984"/>
                        <a14:foregroundMark x1="50732" y1="33984" x2="54246" y2="37500"/>
                        <a14:foregroundMark x1="54246" y1="37500" x2="53221" y2="69922"/>
                        <a14:foregroundMark x1="53221" y1="69922" x2="50732" y2="82682"/>
                        <a14:foregroundMark x1="53441" y1="76042" x2="53441" y2="42188"/>
                        <a14:foregroundMark x1="53441" y1="42188" x2="52416" y2="69792"/>
                        <a14:foregroundMark x1="55564" y1="81120" x2="59810" y2="81250"/>
                        <a14:foregroundMark x1="59810" y1="81250" x2="68594" y2="79427"/>
                        <a14:foregroundMark x1="68594" y1="79427" x2="70059" y2="71615"/>
                        <a14:foregroundMark x1="70059" y1="71615" x2="69839" y2="61458"/>
                        <a14:foregroundMark x1="68887" y1="21224" x2="70864" y2="23568"/>
                        <a14:foregroundMark x1="63543" y1="18750" x2="54100" y2="19922"/>
                        <a14:foregroundMark x1="54100" y1="19922" x2="51245" y2="23047"/>
                        <a14:foregroundMark x1="43851" y1="22526" x2="33163" y2="19401"/>
                        <a14:foregroundMark x1="33163" y1="19401" x2="31625" y2="26953"/>
                        <a14:foregroundMark x1="31625" y1="26953" x2="32357" y2="44922"/>
                        <a14:foregroundMark x1="32357" y1="44922" x2="28770" y2="79427"/>
                        <a14:foregroundMark x1="28770" y1="79427" x2="31552" y2="84505"/>
                        <a14:foregroundMark x1="31552" y1="84505" x2="28184" y2="88281"/>
                        <a14:foregroundMark x1="28184" y1="88281" x2="28111" y2="88542"/>
                        <a14:foregroundMark x1="30454" y1="37760" x2="30966" y2="40365"/>
                        <a14:foregroundMark x1="37994" y1="73958" x2="37994" y2="82161"/>
                        <a14:foregroundMark x1="29429" y1="37500" x2="32796" y2="39193"/>
                        <a14:foregroundMark x1="49327" y1="26885" x2="47731" y2="27083"/>
                        <a14:foregroundMark x1="50878" y1="26693" x2="49426" y2="26873"/>
                        <a14:foregroundMark x1="44290" y1="22526" x2="39971" y2="17057"/>
                        <a14:foregroundMark x1="46193" y1="22266" x2="42606" y2="17448"/>
                        <a14:foregroundMark x1="42606" y1="17448" x2="41801" y2="15625"/>
                        <a14:foregroundMark x1="48415" y1="70672" x2="47731" y2="64714"/>
                        <a14:foregroundMark x1="47731" y1="64714" x2="48316" y2="59018"/>
                        <a14:foregroundMark x1="48276" y1="71382" x2="47877" y2="74349"/>
                        <a14:foregroundMark x1="49043" y1="23719" x2="48880" y2="24446"/>
                        <a14:backgroundMark x1="48170" y1="16016" x2="51830" y2="17839"/>
                        <a14:backgroundMark x1="51830" y1="17839" x2="51684" y2="17839"/>
                        <a14:backgroundMark x1="46925" y1="17839" x2="49854" y2="22786"/>
                        <a14:backgroundMark x1="49854" y1="22786" x2="49854" y2="23307"/>
                        <a14:backgroundMark x1="45974" y1="16016" x2="47365" y2="16406"/>
                        <a14:backgroundMark x1="52269" y1="15755" x2="48170" y2="15495"/>
                        <a14:backgroundMark x1="48170" y1="15495" x2="47511" y2="17188"/>
                        <a14:backgroundMark x1="53807" y1="15755" x2="51757" y2="19401"/>
                        <a14:backgroundMark x1="51318" y1="19922" x2="49122" y2="23828"/>
                        <a14:backgroundMark x1="48536" y1="25000" x2="48536" y2="25000"/>
                        <a14:backgroundMark x1="49268" y1="24219" x2="48902" y2="23958"/>
                        <a14:backgroundMark x1="49122" y1="25521" x2="48902" y2="25000"/>
                        <a14:backgroundMark x1="49634" y1="36849" x2="49488" y2="81771"/>
                        <a14:backgroundMark x1="49488" y1="81771" x2="48682" y2="60417"/>
                        <a14:backgroundMark x1="50366" y1="36198" x2="49488" y2="36198"/>
                        <a14:backgroundMark x1="50366" y1="83854" x2="49268" y2="79818"/>
                        <a14:backgroundMark x1="49414" y1="75000" x2="48316" y2="70052"/>
                      </a14:backgroundRemoval>
                    </a14:imgEffect>
                  </a14:imgLayer>
                </a14:imgProps>
              </a:ext>
            </a:extLst>
          </a:blip>
          <a:srcRect l="26301" t="13941" r="27539" b="5373"/>
          <a:stretch/>
        </p:blipFill>
        <p:spPr>
          <a:xfrm>
            <a:off x="5814344" y="407626"/>
            <a:ext cx="6120484" cy="601503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8EC964D-372D-4591-B165-CD1EC0DDA5D4}"/>
              </a:ext>
            </a:extLst>
          </p:cNvPr>
          <p:cNvSpPr txBox="1"/>
          <p:nvPr/>
        </p:nvSpPr>
        <p:spPr>
          <a:xfrm>
            <a:off x="431605" y="1667530"/>
            <a:ext cx="4585252" cy="49618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A Tízparancsolat egy ikerházhoz hasonlít.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Ám ezen a házon csak egy bejárati ajtó van. Csak az juthat el a második házba, aki előbb bement az elsőbe.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Ha szeretjük Istent, akkor tudunk szeretettel fordulni embertársainkhoz.</a:t>
            </a:r>
            <a:endParaRPr lang="hu-H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255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79E35F38-7F7D-424A-A837-08DE82B1ED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25" b="91667" l="28038" r="70864">
                        <a14:foregroundMark x1="40190" y1="91667" x2="38067" y2="27344"/>
                        <a14:foregroundMark x1="35652" y1="74740" x2="35871" y2="41667"/>
                        <a14:foregroundMark x1="35871" y1="41667" x2="34480" y2="35026"/>
                        <a14:foregroundMark x1="34480" y1="35026" x2="34334" y2="27083"/>
                        <a14:foregroundMark x1="46047" y1="77865" x2="39751" y2="21224"/>
                        <a14:foregroundMark x1="39751" y1="21224" x2="37848" y2="17708"/>
                        <a14:foregroundMark x1="56149" y1="17057" x2="58931" y2="23307"/>
                        <a14:foregroundMark x1="58931" y1="23307" x2="62958" y2="22656"/>
                        <a14:foregroundMark x1="62958" y1="22656" x2="66911" y2="23047"/>
                        <a14:foregroundMark x1="66911" y1="23047" x2="66764" y2="22917"/>
                        <a14:foregroundMark x1="54758" y1="26823" x2="57467" y2="31901"/>
                        <a14:foregroundMark x1="57467" y1="31901" x2="61567" y2="36198"/>
                        <a14:foregroundMark x1="61567" y1="36198" x2="62738" y2="29036"/>
                        <a14:foregroundMark x1="62738" y1="29036" x2="65154" y2="34896"/>
                        <a14:foregroundMark x1="65154" y1="34896" x2="67423" y2="46484"/>
                        <a14:foregroundMark x1="67423" y1="46484" x2="62372" y2="49609"/>
                        <a14:foregroundMark x1="62372" y1="49609" x2="59004" y2="42839"/>
                        <a14:foregroundMark x1="59004" y1="42839" x2="57833" y2="51563"/>
                        <a14:foregroundMark x1="57833" y1="51563" x2="55783" y2="42969"/>
                        <a14:foregroundMark x1="55783" y1="42969" x2="56149" y2="55208"/>
                        <a14:foregroundMark x1="56149" y1="55208" x2="60029" y2="61589"/>
                        <a14:foregroundMark x1="60029" y1="61589" x2="64348" y2="58594"/>
                        <a14:foregroundMark x1="64348" y1="58594" x2="67496" y2="73047"/>
                        <a14:foregroundMark x1="67496" y1="73047" x2="63177" y2="75260"/>
                        <a14:foregroundMark x1="63177" y1="75260" x2="57906" y2="71484"/>
                        <a14:foregroundMark x1="57906" y1="71484" x2="55710" y2="77995"/>
                        <a14:foregroundMark x1="55710" y1="77995" x2="53807" y2="80469"/>
                        <a14:foregroundMark x1="68887" y1="25260" x2="67350" y2="77604"/>
                        <a14:foregroundMark x1="67350" y1="77604" x2="69839" y2="69010"/>
                        <a14:foregroundMark x1="69839" y1="69010" x2="69619" y2="28516"/>
                        <a14:foregroundMark x1="64348" y1="27344" x2="54100" y2="59115"/>
                        <a14:foregroundMark x1="54100" y1="59115" x2="54246" y2="78516"/>
                        <a14:foregroundMark x1="62372" y1="84635" x2="61054" y2="75391"/>
                        <a14:foregroundMark x1="61054" y1="75391" x2="61859" y2="83984"/>
                        <a14:foregroundMark x1="61859" y1="83984" x2="63909" y2="35156"/>
                        <a14:foregroundMark x1="63909" y1="35156" x2="65959" y2="41276"/>
                        <a14:foregroundMark x1="55637" y1="23568" x2="55124" y2="86979"/>
                        <a14:foregroundMark x1="55124" y1="86979" x2="52635" y2="80990"/>
                        <a14:foregroundMark x1="52635" y1="80990" x2="54758" y2="73698"/>
                        <a14:foregroundMark x1="54758" y1="73698" x2="56662" y2="53906"/>
                        <a14:foregroundMark x1="56662" y1="53906" x2="63470" y2="37630"/>
                        <a14:foregroundMark x1="63470" y1="37630" x2="63616" y2="29818"/>
                        <a14:foregroundMark x1="63616" y1="29818" x2="59004" y2="26953"/>
                        <a14:foregroundMark x1="59004" y1="26953" x2="57321" y2="28776"/>
                        <a14:foregroundMark x1="51464" y1="26693" x2="50732" y2="33984"/>
                        <a14:foregroundMark x1="50732" y1="33984" x2="54246" y2="37500"/>
                        <a14:foregroundMark x1="54246" y1="37500" x2="53221" y2="69922"/>
                        <a14:foregroundMark x1="53221" y1="69922" x2="50732" y2="82682"/>
                        <a14:foregroundMark x1="53441" y1="76042" x2="53441" y2="42188"/>
                        <a14:foregroundMark x1="53441" y1="42188" x2="52416" y2="69792"/>
                        <a14:foregroundMark x1="55564" y1="81120" x2="59810" y2="81250"/>
                        <a14:foregroundMark x1="59810" y1="81250" x2="68594" y2="79427"/>
                        <a14:foregroundMark x1="68594" y1="79427" x2="70059" y2="71615"/>
                        <a14:foregroundMark x1="70059" y1="71615" x2="69839" y2="61458"/>
                        <a14:foregroundMark x1="68887" y1="21224" x2="70864" y2="23568"/>
                        <a14:foregroundMark x1="63543" y1="18750" x2="54100" y2="19922"/>
                        <a14:foregroundMark x1="54100" y1="19922" x2="51245" y2="23047"/>
                        <a14:foregroundMark x1="43851" y1="22526" x2="33163" y2="19401"/>
                        <a14:foregroundMark x1="33163" y1="19401" x2="31625" y2="26953"/>
                        <a14:foregroundMark x1="31625" y1="26953" x2="32357" y2="44922"/>
                        <a14:foregroundMark x1="32357" y1="44922" x2="28770" y2="79427"/>
                        <a14:foregroundMark x1="28770" y1="79427" x2="31552" y2="84505"/>
                        <a14:foregroundMark x1="31552" y1="84505" x2="28184" y2="88281"/>
                        <a14:foregroundMark x1="28184" y1="88281" x2="28111" y2="88542"/>
                        <a14:foregroundMark x1="30454" y1="37760" x2="30966" y2="40365"/>
                        <a14:foregroundMark x1="37994" y1="73958" x2="37994" y2="82161"/>
                        <a14:foregroundMark x1="29429" y1="37500" x2="32796" y2="39193"/>
                        <a14:foregroundMark x1="49327" y1="26885" x2="47731" y2="27083"/>
                        <a14:foregroundMark x1="50878" y1="26693" x2="49426" y2="26873"/>
                        <a14:foregroundMark x1="44290" y1="22526" x2="39971" y2="17057"/>
                        <a14:foregroundMark x1="46193" y1="22266" x2="42606" y2="17448"/>
                        <a14:foregroundMark x1="42606" y1="17448" x2="41801" y2="15625"/>
                        <a14:foregroundMark x1="48415" y1="70672" x2="47731" y2="64714"/>
                        <a14:foregroundMark x1="47731" y1="64714" x2="48316" y2="59018"/>
                        <a14:foregroundMark x1="48276" y1="71382" x2="47877" y2="74349"/>
                        <a14:foregroundMark x1="49043" y1="23719" x2="48880" y2="24446"/>
                        <a14:backgroundMark x1="48170" y1="16016" x2="51830" y2="17839"/>
                        <a14:backgroundMark x1="51830" y1="17839" x2="51684" y2="17839"/>
                        <a14:backgroundMark x1="46925" y1="17839" x2="49854" y2="22786"/>
                        <a14:backgroundMark x1="49854" y1="22786" x2="49854" y2="23307"/>
                        <a14:backgroundMark x1="45974" y1="16016" x2="47365" y2="16406"/>
                        <a14:backgroundMark x1="52269" y1="15755" x2="48170" y2="15495"/>
                        <a14:backgroundMark x1="48170" y1="15495" x2="47511" y2="17188"/>
                        <a14:backgroundMark x1="53807" y1="15755" x2="51757" y2="19401"/>
                        <a14:backgroundMark x1="51318" y1="19922" x2="49122" y2="23828"/>
                        <a14:backgroundMark x1="48536" y1="25000" x2="48536" y2="25000"/>
                        <a14:backgroundMark x1="49268" y1="24219" x2="48902" y2="23958"/>
                        <a14:backgroundMark x1="49122" y1="25521" x2="48902" y2="25000"/>
                        <a14:backgroundMark x1="49634" y1="36849" x2="49488" y2="81771"/>
                        <a14:backgroundMark x1="49488" y1="81771" x2="48682" y2="60417"/>
                        <a14:backgroundMark x1="50366" y1="36198" x2="49488" y2="36198"/>
                        <a14:backgroundMark x1="50366" y1="83854" x2="49268" y2="79818"/>
                        <a14:backgroundMark x1="49414" y1="75000" x2="48316" y2="70052"/>
                      </a14:backgroundRemoval>
                    </a14:imgEffect>
                  </a14:imgLayer>
                </a14:imgProps>
              </a:ext>
            </a:extLst>
          </a:blip>
          <a:srcRect l="26301" t="13941" r="27539" b="5373"/>
          <a:stretch/>
        </p:blipFill>
        <p:spPr>
          <a:xfrm>
            <a:off x="5814344" y="407626"/>
            <a:ext cx="6120484" cy="601503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8EC964D-372D-4591-B165-CD1EC0DDA5D4}"/>
              </a:ext>
            </a:extLst>
          </p:cNvPr>
          <p:cNvSpPr txBox="1"/>
          <p:nvPr/>
        </p:nvSpPr>
        <p:spPr>
          <a:xfrm>
            <a:off x="431605" y="1939961"/>
            <a:ext cx="5382739" cy="255389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  <a:alpha val="62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Ma a tizedik parancsolattal foglalkozunk.</a:t>
            </a:r>
          </a:p>
          <a:p>
            <a:pPr algn="ctr"/>
            <a:endParaRPr lang="hu-HU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ctr"/>
            <a:r>
              <a:rPr lang="hu-HU" sz="2400" b="1" dirty="0">
                <a:solidFill>
                  <a:srgbClr val="000000"/>
                </a:solidFill>
                <a:effectLst/>
                <a:latin typeface="+mj-lt"/>
              </a:rPr>
              <a:t>„Ne kívánd..., ami a felebarátodé!”</a:t>
            </a:r>
          </a:p>
          <a:p>
            <a:pPr algn="ctr"/>
            <a:r>
              <a:rPr lang="hu-HU" sz="2400" b="0" dirty="0">
                <a:solidFill>
                  <a:srgbClr val="000000"/>
                </a:solidFill>
                <a:effectLst/>
                <a:latin typeface="+mj-lt"/>
              </a:rPr>
              <a:t>(2Mózes 20,17)</a:t>
            </a:r>
          </a:p>
          <a:p>
            <a:endParaRPr lang="hu-HU" sz="2400" b="0" i="0" dirty="0">
              <a:solidFill>
                <a:srgbClr val="000000"/>
              </a:solidFill>
              <a:effectLst/>
              <a:latin typeface="Times" panose="02020603050405020304" pitchFamily="18" charset="0"/>
            </a:endParaRPr>
          </a:p>
        </p:txBody>
      </p:sp>
      <p:pic>
        <p:nvPicPr>
          <p:cNvPr id="7" name="Picture 2" descr="Szív, Szerelem, Szenvedély, Béke, Megjelölés, Szimbólum">
            <a:extLst>
              <a:ext uri="{FF2B5EF4-FFF2-40B4-BE49-F238E27FC236}">
                <a16:creationId xmlns:a16="http://schemas.microsoft.com/office/drawing/2014/main" id="{1243BDC3-5E2D-4505-A49E-D6835909A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62" y="4567631"/>
            <a:ext cx="1571625" cy="185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43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6019A0DE-E31D-4D30-A9F2-1B608562152D}"/>
              </a:ext>
            </a:extLst>
          </p:cNvPr>
          <p:cNvSpPr/>
          <p:nvPr/>
        </p:nvSpPr>
        <p:spPr>
          <a:xfrm>
            <a:off x="879311" y="274724"/>
            <a:ext cx="10386776" cy="1469571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</a:rPr>
              <a:t>Ismételjük át a Tízparancsolatot!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Hányadik parancsolatot látod? Kattints a megfelelő körre! Ha az utolsó parancsolat számát is megtaláltad, a „Tovább” gombbal tudsz továbblépni a következő diára.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3" name="1.szö">
            <a:extLst>
              <a:ext uri="{FF2B5EF4-FFF2-40B4-BE49-F238E27FC236}">
                <a16:creationId xmlns:a16="http://schemas.microsoft.com/office/drawing/2014/main" id="{DF192408-9C70-4322-8BCE-4696BC26D695}"/>
              </a:ext>
            </a:extLst>
          </p:cNvPr>
          <p:cNvSpPr/>
          <p:nvPr/>
        </p:nvSpPr>
        <p:spPr>
          <a:xfrm>
            <a:off x="506186" y="1967596"/>
            <a:ext cx="1926771" cy="146957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Első parancsolat</a:t>
            </a:r>
          </a:p>
        </p:txBody>
      </p:sp>
      <p:sp>
        <p:nvSpPr>
          <p:cNvPr id="4" name="2.sz">
            <a:extLst>
              <a:ext uri="{FF2B5EF4-FFF2-40B4-BE49-F238E27FC236}">
                <a16:creationId xmlns:a16="http://schemas.microsoft.com/office/drawing/2014/main" id="{EE684F44-FCCC-4F40-9AFC-B40A999B25DA}"/>
              </a:ext>
            </a:extLst>
          </p:cNvPr>
          <p:cNvSpPr/>
          <p:nvPr/>
        </p:nvSpPr>
        <p:spPr>
          <a:xfrm>
            <a:off x="3276597" y="1973041"/>
            <a:ext cx="1926771" cy="146957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Második parancsolat</a:t>
            </a:r>
          </a:p>
        </p:txBody>
      </p:sp>
      <p:sp>
        <p:nvSpPr>
          <p:cNvPr id="5" name="10.sz">
            <a:extLst>
              <a:ext uri="{FF2B5EF4-FFF2-40B4-BE49-F238E27FC236}">
                <a16:creationId xmlns:a16="http://schemas.microsoft.com/office/drawing/2014/main" id="{1A8A27E5-3850-4923-86FB-669F9B93E5CF}"/>
              </a:ext>
            </a:extLst>
          </p:cNvPr>
          <p:cNvSpPr/>
          <p:nvPr/>
        </p:nvSpPr>
        <p:spPr>
          <a:xfrm>
            <a:off x="10195845" y="3521530"/>
            <a:ext cx="1926771" cy="14695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Tizedik parancsolat</a:t>
            </a:r>
          </a:p>
        </p:txBody>
      </p:sp>
      <p:sp>
        <p:nvSpPr>
          <p:cNvPr id="6" name="6.sz">
            <a:extLst>
              <a:ext uri="{FF2B5EF4-FFF2-40B4-BE49-F238E27FC236}">
                <a16:creationId xmlns:a16="http://schemas.microsoft.com/office/drawing/2014/main" id="{E7970BE3-86FE-4434-BE1E-19CDF7F0FA10}"/>
              </a:ext>
            </a:extLst>
          </p:cNvPr>
          <p:cNvSpPr/>
          <p:nvPr/>
        </p:nvSpPr>
        <p:spPr>
          <a:xfrm>
            <a:off x="2117268" y="3559633"/>
            <a:ext cx="1926771" cy="14695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Hatodik parancsolat</a:t>
            </a:r>
          </a:p>
        </p:txBody>
      </p:sp>
      <p:sp>
        <p:nvSpPr>
          <p:cNvPr id="7" name="8.sz">
            <a:extLst>
              <a:ext uri="{FF2B5EF4-FFF2-40B4-BE49-F238E27FC236}">
                <a16:creationId xmlns:a16="http://schemas.microsoft.com/office/drawing/2014/main" id="{E5EA4A2E-AD06-4977-A107-A53A123F64E6}"/>
              </a:ext>
            </a:extLst>
          </p:cNvPr>
          <p:cNvSpPr/>
          <p:nvPr/>
        </p:nvSpPr>
        <p:spPr>
          <a:xfrm>
            <a:off x="6189213" y="3559632"/>
            <a:ext cx="1926771" cy="14695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Nyolcadik parancsolat</a:t>
            </a:r>
          </a:p>
        </p:txBody>
      </p:sp>
      <p:sp>
        <p:nvSpPr>
          <p:cNvPr id="8" name="5.sz">
            <a:extLst>
              <a:ext uri="{FF2B5EF4-FFF2-40B4-BE49-F238E27FC236}">
                <a16:creationId xmlns:a16="http://schemas.microsoft.com/office/drawing/2014/main" id="{1E2861F0-783A-4E24-B511-E98253860AEF}"/>
              </a:ext>
            </a:extLst>
          </p:cNvPr>
          <p:cNvSpPr/>
          <p:nvPr/>
        </p:nvSpPr>
        <p:spPr>
          <a:xfrm>
            <a:off x="99327" y="3521532"/>
            <a:ext cx="1926771" cy="14695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Ötödik parancsolat</a:t>
            </a:r>
          </a:p>
        </p:txBody>
      </p:sp>
      <p:sp>
        <p:nvSpPr>
          <p:cNvPr id="9" name="7.sz">
            <a:extLst>
              <a:ext uri="{FF2B5EF4-FFF2-40B4-BE49-F238E27FC236}">
                <a16:creationId xmlns:a16="http://schemas.microsoft.com/office/drawing/2014/main" id="{2DE9EAA2-0EDE-43A9-9235-1C4A1E51B2AC}"/>
              </a:ext>
            </a:extLst>
          </p:cNvPr>
          <p:cNvSpPr/>
          <p:nvPr/>
        </p:nvSpPr>
        <p:spPr>
          <a:xfrm>
            <a:off x="4145928" y="3521530"/>
            <a:ext cx="1926771" cy="14695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Hetedik parancsolat</a:t>
            </a:r>
          </a:p>
        </p:txBody>
      </p:sp>
      <p:sp>
        <p:nvSpPr>
          <p:cNvPr id="10" name="3.sz">
            <a:extLst>
              <a:ext uri="{FF2B5EF4-FFF2-40B4-BE49-F238E27FC236}">
                <a16:creationId xmlns:a16="http://schemas.microsoft.com/office/drawing/2014/main" id="{A6B8673C-759E-4E18-8F48-D80080B3157F}"/>
              </a:ext>
            </a:extLst>
          </p:cNvPr>
          <p:cNvSpPr/>
          <p:nvPr/>
        </p:nvSpPr>
        <p:spPr>
          <a:xfrm>
            <a:off x="6498771" y="1975760"/>
            <a:ext cx="1926771" cy="146957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Harmadik parancsolat</a:t>
            </a:r>
          </a:p>
        </p:txBody>
      </p:sp>
      <p:sp>
        <p:nvSpPr>
          <p:cNvPr id="11" name="4.sz">
            <a:extLst>
              <a:ext uri="{FF2B5EF4-FFF2-40B4-BE49-F238E27FC236}">
                <a16:creationId xmlns:a16="http://schemas.microsoft.com/office/drawing/2014/main" id="{57E25C4D-E765-415E-9140-9D1C1FA9898A}"/>
              </a:ext>
            </a:extLst>
          </p:cNvPr>
          <p:cNvSpPr/>
          <p:nvPr/>
        </p:nvSpPr>
        <p:spPr>
          <a:xfrm>
            <a:off x="9421587" y="1975759"/>
            <a:ext cx="1926771" cy="146957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Negyedik parancsolat</a:t>
            </a:r>
          </a:p>
        </p:txBody>
      </p:sp>
      <p:sp>
        <p:nvSpPr>
          <p:cNvPr id="12" name="9.sz">
            <a:extLst>
              <a:ext uri="{FF2B5EF4-FFF2-40B4-BE49-F238E27FC236}">
                <a16:creationId xmlns:a16="http://schemas.microsoft.com/office/drawing/2014/main" id="{55B5AC6D-FC98-4409-866E-30783D9BF3F7}"/>
              </a:ext>
            </a:extLst>
          </p:cNvPr>
          <p:cNvSpPr/>
          <p:nvPr/>
        </p:nvSpPr>
        <p:spPr>
          <a:xfrm>
            <a:off x="8192529" y="3559632"/>
            <a:ext cx="1926771" cy="14695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Kilencedik parancsolat</a:t>
            </a:r>
          </a:p>
        </p:txBody>
      </p:sp>
      <p:sp>
        <p:nvSpPr>
          <p:cNvPr id="20" name="8.p">
            <a:extLst>
              <a:ext uri="{FF2B5EF4-FFF2-40B4-BE49-F238E27FC236}">
                <a16:creationId xmlns:a16="http://schemas.microsoft.com/office/drawing/2014/main" id="{C42E4B44-2183-48C9-A79D-C641AC76FE0D}"/>
              </a:ext>
            </a:extLst>
          </p:cNvPr>
          <p:cNvSpPr/>
          <p:nvPr/>
        </p:nvSpPr>
        <p:spPr>
          <a:xfrm>
            <a:off x="1326348" y="5484934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„Ne lopj!”</a:t>
            </a:r>
          </a:p>
        </p:txBody>
      </p:sp>
      <p:sp>
        <p:nvSpPr>
          <p:cNvPr id="17" name="5.p">
            <a:extLst>
              <a:ext uri="{FF2B5EF4-FFF2-40B4-BE49-F238E27FC236}">
                <a16:creationId xmlns:a16="http://schemas.microsoft.com/office/drawing/2014/main" id="{D1BF13C4-9802-4EC6-AB1A-048233A9AF43}"/>
              </a:ext>
            </a:extLst>
          </p:cNvPr>
          <p:cNvSpPr/>
          <p:nvPr/>
        </p:nvSpPr>
        <p:spPr>
          <a:xfrm>
            <a:off x="1341994" y="5474515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„Tiszteld apádat és anyádat!”</a:t>
            </a:r>
          </a:p>
        </p:txBody>
      </p:sp>
      <p:sp>
        <p:nvSpPr>
          <p:cNvPr id="15" name="3.p">
            <a:extLst>
              <a:ext uri="{FF2B5EF4-FFF2-40B4-BE49-F238E27FC236}">
                <a16:creationId xmlns:a16="http://schemas.microsoft.com/office/drawing/2014/main" id="{91527220-9C20-482D-8F32-1FCC9606D523}"/>
              </a:ext>
            </a:extLst>
          </p:cNvPr>
          <p:cNvSpPr/>
          <p:nvPr/>
        </p:nvSpPr>
        <p:spPr>
          <a:xfrm>
            <a:off x="1326348" y="5464096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„Ne mondd ki hiába Istenednek, az Úrnak a nevét!”</a:t>
            </a:r>
          </a:p>
        </p:txBody>
      </p:sp>
      <p:sp>
        <p:nvSpPr>
          <p:cNvPr id="13" name="1.p">
            <a:extLst>
              <a:ext uri="{FF2B5EF4-FFF2-40B4-BE49-F238E27FC236}">
                <a16:creationId xmlns:a16="http://schemas.microsoft.com/office/drawing/2014/main" id="{6AE79230-3710-45DA-B992-7D299D2853F8}"/>
              </a:ext>
            </a:extLst>
          </p:cNvPr>
          <p:cNvSpPr/>
          <p:nvPr/>
        </p:nvSpPr>
        <p:spPr>
          <a:xfrm>
            <a:off x="1341994" y="5457987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„Én, az Úr vagyok a te Istened, aki kihoztalak téged Egyiptom földjéről, a szolgaság házából… Ne legyen más Istened rajtam kívül!”</a:t>
            </a:r>
          </a:p>
        </p:txBody>
      </p:sp>
      <p:sp>
        <p:nvSpPr>
          <p:cNvPr id="21" name="9.p">
            <a:extLst>
              <a:ext uri="{FF2B5EF4-FFF2-40B4-BE49-F238E27FC236}">
                <a16:creationId xmlns:a16="http://schemas.microsoft.com/office/drawing/2014/main" id="{84920E38-7B67-4257-9F51-6FF4B4BBDA38}"/>
              </a:ext>
            </a:extLst>
          </p:cNvPr>
          <p:cNvSpPr/>
          <p:nvPr/>
        </p:nvSpPr>
        <p:spPr>
          <a:xfrm>
            <a:off x="1334171" y="5468406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„Ne tanúskodj hamisan felebarátod ellen!”</a:t>
            </a:r>
          </a:p>
        </p:txBody>
      </p:sp>
      <p:sp>
        <p:nvSpPr>
          <p:cNvPr id="16" name="4.p">
            <a:extLst>
              <a:ext uri="{FF2B5EF4-FFF2-40B4-BE49-F238E27FC236}">
                <a16:creationId xmlns:a16="http://schemas.microsoft.com/office/drawing/2014/main" id="{C46C21B9-49E9-4AE4-94D2-A0AC0D04751F}"/>
              </a:ext>
            </a:extLst>
          </p:cNvPr>
          <p:cNvSpPr/>
          <p:nvPr/>
        </p:nvSpPr>
        <p:spPr>
          <a:xfrm>
            <a:off x="1333489" y="5460142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„Emlékezz meg a nyugalom napjáról, és szenteld meg azt!”</a:t>
            </a:r>
          </a:p>
        </p:txBody>
      </p:sp>
      <p:sp>
        <p:nvSpPr>
          <p:cNvPr id="18" name="6.p">
            <a:extLst>
              <a:ext uri="{FF2B5EF4-FFF2-40B4-BE49-F238E27FC236}">
                <a16:creationId xmlns:a16="http://schemas.microsoft.com/office/drawing/2014/main" id="{2A920E44-B66F-4503-900C-ECFEDFF78CB5}"/>
              </a:ext>
            </a:extLst>
          </p:cNvPr>
          <p:cNvSpPr/>
          <p:nvPr/>
        </p:nvSpPr>
        <p:spPr>
          <a:xfrm>
            <a:off x="1349817" y="5451878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„Ne ölj!”</a:t>
            </a:r>
          </a:p>
        </p:txBody>
      </p:sp>
      <p:sp>
        <p:nvSpPr>
          <p:cNvPr id="14" name="2.p">
            <a:extLst>
              <a:ext uri="{FF2B5EF4-FFF2-40B4-BE49-F238E27FC236}">
                <a16:creationId xmlns:a16="http://schemas.microsoft.com/office/drawing/2014/main" id="{3D059C20-F0FC-46E8-9558-A7E38B20846B}"/>
              </a:ext>
            </a:extLst>
          </p:cNvPr>
          <p:cNvSpPr/>
          <p:nvPr/>
        </p:nvSpPr>
        <p:spPr>
          <a:xfrm>
            <a:off x="1333489" y="5438374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„Ne csinálj magadnak semmiféle bálványszobrot… Ne imádd és ne tiszteld azokat!”</a:t>
            </a:r>
          </a:p>
        </p:txBody>
      </p:sp>
      <p:sp>
        <p:nvSpPr>
          <p:cNvPr id="19" name="7.p">
            <a:extLst>
              <a:ext uri="{FF2B5EF4-FFF2-40B4-BE49-F238E27FC236}">
                <a16:creationId xmlns:a16="http://schemas.microsoft.com/office/drawing/2014/main" id="{5FBCCA77-2384-4BF6-9A55-F9C6D001651D}"/>
              </a:ext>
            </a:extLst>
          </p:cNvPr>
          <p:cNvSpPr/>
          <p:nvPr/>
        </p:nvSpPr>
        <p:spPr>
          <a:xfrm>
            <a:off x="1341653" y="5431040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„Ne paráználkodj!”</a:t>
            </a:r>
          </a:p>
        </p:txBody>
      </p:sp>
      <p:sp>
        <p:nvSpPr>
          <p:cNvPr id="22" name="10.p">
            <a:extLst>
              <a:ext uri="{FF2B5EF4-FFF2-40B4-BE49-F238E27FC236}">
                <a16:creationId xmlns:a16="http://schemas.microsoft.com/office/drawing/2014/main" id="{0097FCCF-4BCA-462D-BC11-39E846782F53}"/>
              </a:ext>
            </a:extLst>
          </p:cNvPr>
          <p:cNvSpPr/>
          <p:nvPr/>
        </p:nvSpPr>
        <p:spPr>
          <a:xfrm>
            <a:off x="1357299" y="5433492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„Ne kívánd, … ami felebarátodé!”</a:t>
            </a:r>
          </a:p>
        </p:txBody>
      </p:sp>
      <p:sp>
        <p:nvSpPr>
          <p:cNvPr id="23" name="Ellipszis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4578F6D-13BE-4628-A76B-C9D9EB0DC0D7}"/>
              </a:ext>
            </a:extLst>
          </p:cNvPr>
          <p:cNvSpPr/>
          <p:nvPr/>
        </p:nvSpPr>
        <p:spPr>
          <a:xfrm>
            <a:off x="10654749" y="5857461"/>
            <a:ext cx="1467868" cy="840927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Tovább</a:t>
            </a:r>
          </a:p>
        </p:txBody>
      </p:sp>
    </p:spTree>
    <p:extLst>
      <p:ext uri="{BB962C8B-B14F-4D97-AF65-F5344CB8AC3E}">
        <p14:creationId xmlns:p14="http://schemas.microsoft.com/office/powerpoint/2010/main" val="34829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"/>
                            </p:stCondLst>
                            <p:childTnLst>
                              <p:par>
                                <p:cTn id="3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6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  <p:bldP spid="20" grpId="1" animBg="1"/>
      <p:bldP spid="17" grpId="0" animBg="1"/>
      <p:bldP spid="17" grpId="1" animBg="1"/>
      <p:bldP spid="15" grpId="0" animBg="1"/>
      <p:bldP spid="15" grpId="1" animBg="1"/>
      <p:bldP spid="13" grpId="0" animBg="1"/>
      <p:bldP spid="13" grpId="1" animBg="1"/>
      <p:bldP spid="21" grpId="0" animBg="1"/>
      <p:bldP spid="21" grpId="1" animBg="1"/>
      <p:bldP spid="16" grpId="0" animBg="1"/>
      <p:bldP spid="16" grpId="1" animBg="1"/>
      <p:bldP spid="18" grpId="0" animBg="1"/>
      <p:bldP spid="18" grpId="1" animBg="1"/>
      <p:bldP spid="14" grpId="0" animBg="1"/>
      <p:bldP spid="14" grpId="1" animBg="1"/>
      <p:bldP spid="19" grpId="0" animBg="1"/>
      <p:bldP spid="19" grpId="1" animBg="1"/>
      <p:bldP spid="22" grpId="0" animBg="1"/>
      <p:bldP spid="22" grpId="1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EEC3048B-3235-4D3A-8959-1EC4591B7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31" y="3118758"/>
            <a:ext cx="4097792" cy="3168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elhő 1">
            <a:extLst>
              <a:ext uri="{FF2B5EF4-FFF2-40B4-BE49-F238E27FC236}">
                <a16:creationId xmlns:a16="http://schemas.microsoft.com/office/drawing/2014/main" id="{7FA30F8E-428D-42A5-9AB9-44D227A350F8}"/>
              </a:ext>
            </a:extLst>
          </p:cNvPr>
          <p:cNvSpPr/>
          <p:nvPr/>
        </p:nvSpPr>
        <p:spPr>
          <a:xfrm>
            <a:off x="2302329" y="130627"/>
            <a:ext cx="7190014" cy="2596243"/>
          </a:xfrm>
          <a:prstGeom prst="cloud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„A szomszéd kertje mindig zöldebb.”</a:t>
            </a: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Gondold végig, szerinted mit jelent ez a közmondás? Igaznak tartod? </a:t>
            </a:r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BABA1F6E-3214-4B80-BCCF-055EFE22D94C}"/>
              </a:ext>
            </a:extLst>
          </p:cNvPr>
          <p:cNvSpPr/>
          <p:nvPr/>
        </p:nvSpPr>
        <p:spPr>
          <a:xfrm>
            <a:off x="1439977" y="3405115"/>
            <a:ext cx="4566557" cy="259624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tx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Mit fejeznek ki a képek?</a:t>
            </a: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Szerinted milyen kívánságai vannak manapság az embereknek?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263A7C7A-FA25-4E0C-B01F-FAAA1F4A9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928" y="0"/>
            <a:ext cx="1221072" cy="120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D0E7CCB-B12A-4303-A262-FA13E65E1B1E}"/>
              </a:ext>
            </a:extLst>
          </p:cNvPr>
          <p:cNvSpPr txBox="1"/>
          <p:nvPr/>
        </p:nvSpPr>
        <p:spPr>
          <a:xfrm>
            <a:off x="178904" y="180359"/>
            <a:ext cx="11834191" cy="1384995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Olvassuk el </a:t>
            </a:r>
            <a:r>
              <a:rPr lang="hu-HU" sz="3600" b="1" dirty="0" err="1"/>
              <a:t>Nábót</a:t>
            </a:r>
            <a:r>
              <a:rPr lang="hu-HU" sz="3600" b="1" dirty="0"/>
              <a:t> szőlőjének történetét!</a:t>
            </a:r>
          </a:p>
          <a:p>
            <a:pPr algn="ctr"/>
            <a:endParaRPr lang="hu-HU" sz="1600" b="1" dirty="0"/>
          </a:p>
          <a:p>
            <a:pPr algn="ctr"/>
            <a:r>
              <a:rPr lang="hu-HU" sz="3200" dirty="0"/>
              <a:t>(1Királyok 21)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EF54CEB-E3B0-4922-962D-8034756D3C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1" t="-4189" r="1250" b="-1989"/>
          <a:stretch/>
        </p:blipFill>
        <p:spPr>
          <a:xfrm>
            <a:off x="178904" y="995726"/>
            <a:ext cx="1214097" cy="125300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ED3ABA4-2871-49F5-AE36-F65DC5243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998" y="995726"/>
            <a:ext cx="1214097" cy="1200329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87DFD340-0DF0-46C2-B6F6-1BFC71C0F515}"/>
              </a:ext>
            </a:extLst>
          </p:cNvPr>
          <p:cNvSpPr txBox="1"/>
          <p:nvPr/>
        </p:nvSpPr>
        <p:spPr>
          <a:xfrm>
            <a:off x="1704915" y="3424306"/>
            <a:ext cx="8782168" cy="1384995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2800" dirty="0"/>
              <a:t>Ha kihagyjuk Istent a döntéseinkből, annak súlyos következményei lehetnek.</a:t>
            </a:r>
            <a:br>
              <a:rPr lang="hu-HU" sz="2800" dirty="0"/>
            </a:br>
            <a:r>
              <a:rPr lang="hu-HU" sz="2800" dirty="0"/>
              <a:t>Erről szól a következő bibliai történet.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E77BA1B-A208-43F9-B016-9920CA95C3D4}"/>
              </a:ext>
            </a:extLst>
          </p:cNvPr>
          <p:cNvSpPr txBox="1"/>
          <p:nvPr/>
        </p:nvSpPr>
        <p:spPr>
          <a:xfrm>
            <a:off x="1704915" y="5144248"/>
            <a:ext cx="8782168" cy="1384995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2800" dirty="0"/>
              <a:t>Olvasás közben látni fogsz néhány kiemelt szót. Ezekre figyelj oda, mert később még </a:t>
            </a:r>
            <a:r>
              <a:rPr lang="hu-HU" sz="2800" dirty="0" err="1"/>
              <a:t>fontosak</a:t>
            </a:r>
            <a:r>
              <a:rPr lang="hu-HU" sz="2800" dirty="0"/>
              <a:t> lesznek!</a:t>
            </a:r>
          </a:p>
        </p:txBody>
      </p:sp>
    </p:spTree>
    <p:extLst>
      <p:ext uri="{BB962C8B-B14F-4D97-AF65-F5344CB8AC3E}">
        <p14:creationId xmlns:p14="http://schemas.microsoft.com/office/powerpoint/2010/main" val="17409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Nagyvárosi">
  <a:themeElements>
    <a:clrScheme name="Zöld–sárg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égvirágos üveg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1322</Words>
  <Application>Microsoft Office PowerPoint</Application>
  <PresentationFormat>Szélesvásznú</PresentationFormat>
  <Paragraphs>143</Paragraphs>
  <Slides>20</Slides>
  <Notes>1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</vt:lpstr>
      <vt:lpstr>Wingdings</vt:lpstr>
      <vt:lpstr>Nagyvárosi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Viola Pálfalvi</dc:creator>
  <cp:lastModifiedBy>László Faragó</cp:lastModifiedBy>
  <cp:revision>97</cp:revision>
  <dcterms:created xsi:type="dcterms:W3CDTF">2020-12-04T18:41:03Z</dcterms:created>
  <dcterms:modified xsi:type="dcterms:W3CDTF">2026-02-20T16:53:01Z</dcterms:modified>
</cp:coreProperties>
</file>