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17"/>
  </p:notesMasterIdLst>
  <p:sldIdLst>
    <p:sldId id="302" r:id="rId2"/>
    <p:sldId id="285" r:id="rId3"/>
    <p:sldId id="328" r:id="rId4"/>
    <p:sldId id="336" r:id="rId5"/>
    <p:sldId id="347" r:id="rId6"/>
    <p:sldId id="341" r:id="rId7"/>
    <p:sldId id="348" r:id="rId8"/>
    <p:sldId id="335" r:id="rId9"/>
    <p:sldId id="349" r:id="rId10"/>
    <p:sldId id="345" r:id="rId11"/>
    <p:sldId id="340" r:id="rId12"/>
    <p:sldId id="303" r:id="rId13"/>
    <p:sldId id="291" r:id="rId14"/>
    <p:sldId id="290" r:id="rId15"/>
    <p:sldId id="346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C6"/>
    <a:srgbClr val="D5CDAB"/>
    <a:srgbClr val="DCD4B2"/>
    <a:srgbClr val="654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3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FF79973-3D1E-4CA4-B3AD-A478600CF701}" type="datetimeFigureOut">
              <a:rPr lang="hu-HU"/>
              <a:pPr>
                <a:defRPr/>
              </a:pPr>
              <a:t>2025. 12. 12.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029477-35BB-4216-960D-DDD4BD7D854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3DD638-AAF9-71BD-0210-7F140064C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23A4DB6-5BFC-1125-1671-9FEE75D4E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A054217-911B-6679-195F-E245A99B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109428-E0C5-4175-B4B0-00B8AF5EF7EF}" type="datetimeFigureOut">
              <a:rPr lang="hu-HU" smtClean="0"/>
              <a:pPr>
                <a:defRPr/>
              </a:pPr>
              <a:t>2025. 12. 12.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83AD026-34E9-BB5C-130C-97D30FE3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DBFDE1A-E41E-9194-B04A-A02B6FF48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C0289-B05C-4429-B054-1CA8B379133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2671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7FD6AD-08BD-BEEE-A46A-8736D5FBF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3C17043-1D7E-5AA3-844B-159C26C28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06D3F3A-6FEE-B0F8-CFE6-EBD950C7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42BE19-12F4-45F7-8017-93C9F549BA33}" type="datetimeFigureOut">
              <a:rPr lang="hu-HU" smtClean="0"/>
              <a:pPr>
                <a:defRPr/>
              </a:pPr>
              <a:t>2025. 12. 12.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5C2669B-FBB2-A592-7B35-F1BA59742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B675889-24F6-063B-D975-6CD5F3A07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D0C325-3DF7-4F3E-9CF4-10434BF3A564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129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65008C3-8CA1-AC21-2276-D44886925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FD90A75-B981-3897-19BB-4237ED60E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7EED7FB-8180-3ACC-FE5A-5A9879483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55A02B-8CCE-4250-AEF9-7A3703D69E22}" type="datetimeFigureOut">
              <a:rPr lang="hu-HU" smtClean="0"/>
              <a:pPr>
                <a:defRPr/>
              </a:pPr>
              <a:t>2025. 12. 12.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74B95B6-D28E-7D91-BBFB-3D60857DC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FBFDFC3-4876-0418-44AF-4E962CD4D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B40-8520-457F-82B7-C23FF97A217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4920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BC592E-C1D8-DA32-1839-44834F060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C0AC51C-399E-F237-251D-E3B8F2608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1EA6A07-E150-0313-3972-C7460746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269BA-62E0-42A1-A90B-2AB963AB5BB5}" type="datetimeFigureOut">
              <a:rPr lang="hu-HU" smtClean="0"/>
              <a:pPr>
                <a:defRPr/>
              </a:pPr>
              <a:t>2025. 12. 12.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E47AE0B-2B48-2088-F5C9-E9EA1268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4FD31A7-96E5-02F3-E44B-4CD774E36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7A35B-C2EA-4F09-B1A7-ACF1DA7D19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879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074934-ADC3-FCED-EF5D-4B14340B8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7713E11-50DB-B49F-385D-7E6979403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276F526-E84E-F5BC-56CA-4BDBAD83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D581EF-5708-486E-B0A1-81C6B7A62603}" type="datetimeFigureOut">
              <a:rPr lang="hu-HU" smtClean="0"/>
              <a:pPr>
                <a:defRPr/>
              </a:pPr>
              <a:t>2025. 12. 12.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FA3B07A-BBE6-FFFD-E6EA-EDE38BDE4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219DECC-58CA-6618-F26D-24DC5140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1AC01-3D16-46C8-BB01-1895D996168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5532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52BFA0-4DA8-BE2C-B6F2-18583404E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AD0F9F7-DCA6-ED1C-21D9-8902192C7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33BF73D-AF2D-142C-80A3-623FF08AF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F60F967-23AB-8B03-CE2A-69D705689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C3B45F-F1C2-4E45-9F3A-A7C054EBE746}" type="datetimeFigureOut">
              <a:rPr lang="hu-HU" smtClean="0"/>
              <a:pPr>
                <a:defRPr/>
              </a:pPr>
              <a:t>2025. 12. 12.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8E16BDE-FB13-C480-F927-7B6B32127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8007133-D499-F92D-B663-1175FBFD3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53E90-58FB-4092-BEC9-C3435ADA17C6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49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A2BE95-250E-7B9B-8F04-7693519D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92AA1E1-5730-C3A8-5DE1-E91BBB1E0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3350AAB-4704-C852-E7FA-8F8030A34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974A2F0-D98F-CA1E-EE5C-A7AA5674D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17080EE-6EE2-BBA2-93F8-4DE01989C0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A0132378-6E34-C1FC-D2F9-9E02EEBCD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8A50E2-4E2E-41EC-86C3-B10EC51C78D6}" type="datetimeFigureOut">
              <a:rPr lang="hu-HU" smtClean="0"/>
              <a:pPr>
                <a:defRPr/>
              </a:pPr>
              <a:t>2025. 12. 12.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3F7E2C3A-6C42-A5CA-7C53-64F6B6F82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227AEAD-B6D8-5169-EABE-28402D0B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03B28-3E90-4047-8075-A15E6E9E4DD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887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4F4EAA-5031-EA4C-9521-CCCFC89F5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9BAE757-F7A1-B819-D891-BF57D422C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612F3D-7F5D-4560-89D1-749ABE8FE135}" type="datetimeFigureOut">
              <a:rPr lang="hu-HU" smtClean="0"/>
              <a:pPr>
                <a:defRPr/>
              </a:pPr>
              <a:t>2025. 12. 12.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8DFE2C1-62BD-23E5-F78A-ECF436532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240DEFB-40EF-6E5F-42A9-367559401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3D449-D38D-48E0-83D6-61EF9B6D52E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837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4E26B08-60B0-6B38-29CA-95EAD6FE7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1B7C44-1BEF-42F4-B186-6867A1EEDE39}" type="datetimeFigureOut">
              <a:rPr lang="hu-HU" smtClean="0"/>
              <a:pPr>
                <a:defRPr/>
              </a:pPr>
              <a:t>2025. 12. 12.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68AD462-2EC6-1118-B1D2-48572B898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568DA73-757D-1E79-F7FF-C06E56504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66628-5DAD-42F2-BDFA-3896EA6F0E4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927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C6DF2A-5DE0-2684-E1D6-06B273B12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F699A93-C500-9BA8-5B97-AA5F899E7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FE47DAC-541A-29CE-A792-53E0EAF7D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9891D68-09EE-8BC3-34B3-5C39C949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2B029-0236-492A-889D-AA35E859CF30}" type="datetimeFigureOut">
              <a:rPr lang="hu-HU" smtClean="0"/>
              <a:pPr>
                <a:defRPr/>
              </a:pPr>
              <a:t>2025. 12. 12.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433003C-38A8-F10D-05DF-EF6F3BB67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D2AF08F-DEC2-A3F2-B2A0-39602A81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5D1B38-B9D7-4AD0-A719-144E1F41BD6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681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9B3D0D-D33E-99FA-A6B2-343D12F0C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AE41ECC-2D6D-4B2F-F579-F06BCEBF0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25C29CC-47C7-0250-E63F-5682D0A08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4F8CFE6-127B-52E6-99CC-5018A769B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F5BC0B-D0A0-4B2B-ABE7-CBCFE4EC4727}" type="datetimeFigureOut">
              <a:rPr lang="hu-HU" smtClean="0"/>
              <a:pPr>
                <a:defRPr/>
              </a:pPr>
              <a:t>2025. 12. 12.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24935AA-3276-EC5C-3506-6EEA790B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9798ED4-BA48-BB84-21D5-4A995F0F6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6C519-AAD8-4F95-B8B0-E2534019F62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862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EBF713C-F423-2543-DDF9-6C596C35B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5846C37-32BA-31E6-031D-0E04064C5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8F33673-1CAB-4474-4FB8-5FF314465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13950A-0EE0-400B-8837-60B74F859272}" type="datetimeFigureOut">
              <a:rPr lang="hu-HU" smtClean="0"/>
              <a:pPr>
                <a:defRPr/>
              </a:pPr>
              <a:t>2025. 12. 12.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E4CD046-855A-065A-D295-A19F645D2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889657F-3494-84A0-8A10-3446858CF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BD0CE1-DF78-4351-A5F8-C4257F4C1A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569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yerekszoba.hu/csalad/advent-masodik-gyertya-jelentese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adventi%20j&#225;t&#233;k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61768" y="449001"/>
            <a:ext cx="9848916" cy="117100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C00000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Ünnepeljünk együtt!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95" y="1791493"/>
            <a:ext cx="4418412" cy="4399363"/>
          </a:xfrm>
          <a:prstGeom prst="rect">
            <a:avLst/>
          </a:prstGeom>
        </p:spPr>
      </p:pic>
      <p:cxnSp>
        <p:nvCxnSpPr>
          <p:cNvPr id="9" name="Egyenes összekötő nyíllal 8"/>
          <p:cNvCxnSpPr>
            <a:cxnSpLocks/>
          </p:cNvCxnSpPr>
          <p:nvPr/>
        </p:nvCxnSpPr>
        <p:spPr>
          <a:xfrm flipH="1">
            <a:off x="2695074" y="2052052"/>
            <a:ext cx="1304648" cy="2761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3999722" y="1791493"/>
            <a:ext cx="796065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500" dirty="0">
                <a:latin typeface="Bell MT" panose="02020503060305020303" pitchFamily="18" charset="0"/>
                <a:cs typeface="Arial" panose="020B0604020202020204" pitchFamily="34" charset="0"/>
              </a:rPr>
              <a:t>A KARÁCSONYI ÜNNEPKÖR ÉS AZ ADVENT </a:t>
            </a:r>
          </a:p>
        </p:txBody>
      </p:sp>
    </p:spTree>
    <p:extLst>
      <p:ext uri="{BB962C8B-B14F-4D97-AF65-F5344CB8AC3E}">
        <p14:creationId xmlns:p14="http://schemas.microsoft.com/office/powerpoint/2010/main" val="2349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03248" y="460416"/>
            <a:ext cx="4366470" cy="1049235"/>
          </a:xfrm>
        </p:spPr>
        <p:txBody>
          <a:bodyPr/>
          <a:lstStyle/>
          <a:p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VÁLLALD FEL!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5155" y="1990313"/>
            <a:ext cx="7100046" cy="3966733"/>
          </a:xfrm>
        </p:spPr>
        <p:txBody>
          <a:bodyPr>
            <a:noAutofit/>
          </a:bodyPr>
          <a:lstStyle/>
          <a:p>
            <a:r>
              <a:rPr lang="hu-HU" sz="3200" dirty="0">
                <a:latin typeface="Bell MT" panose="02020503060305020303" pitchFamily="18" charset="0"/>
                <a:cs typeface="Arial" panose="020B0604020202020204" pitchFamily="34" charset="0"/>
              </a:rPr>
              <a:t>Felvállalni </a:t>
            </a:r>
            <a:r>
              <a:rPr lang="hu-HU" sz="3200" dirty="0">
                <a:solidFill>
                  <a:srgbClr val="C00000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Őt</a:t>
            </a:r>
            <a:r>
              <a:rPr lang="hu-HU" sz="3200" dirty="0">
                <a:latin typeface="Bell MT" panose="02020503060305020303" pitchFamily="18" charset="0"/>
                <a:cs typeface="Arial" panose="020B0604020202020204" pitchFamily="34" charset="0"/>
              </a:rPr>
              <a:t> mások előtt mindig nehéz, még karácsony közeledtével is nehéz. </a:t>
            </a:r>
          </a:p>
          <a:p>
            <a:pPr marL="0" indent="0">
              <a:buNone/>
            </a:pPr>
            <a:endParaRPr lang="hu-HU" sz="3200" dirty="0">
              <a:latin typeface="Bell MT" panose="02020503060305020303" pitchFamily="18" charset="0"/>
              <a:cs typeface="Arial" panose="020B0604020202020204" pitchFamily="34" charset="0"/>
            </a:endParaRPr>
          </a:p>
          <a:p>
            <a:r>
              <a:rPr lang="hu-HU" sz="3200" dirty="0">
                <a:latin typeface="Bell MT" panose="02020503060305020303" pitchFamily="18" charset="0"/>
                <a:cs typeface="Arial" panose="020B0604020202020204" pitchFamily="34" charset="0"/>
              </a:rPr>
              <a:t>Sok dolog el akarja nyomni az igazán jó hírt. Minden túl akarja harsogni a Róla szóló üzenetet.</a:t>
            </a:r>
          </a:p>
          <a:p>
            <a:pPr marL="0" indent="0">
              <a:buNone/>
            </a:pP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591" y="2312894"/>
            <a:ext cx="4137847" cy="275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4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0307" y="804519"/>
            <a:ext cx="10624548" cy="1049235"/>
          </a:xfrm>
        </p:spPr>
        <p:txBody>
          <a:bodyPr/>
          <a:lstStyle/>
          <a:p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 adventi bakancslistát!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17458" y="2015733"/>
            <a:ext cx="6736977" cy="3981656"/>
          </a:xfrm>
        </p:spPr>
        <p:txBody>
          <a:bodyPr>
            <a:normAutofit fontScale="70000" lnSpcReduction="20000"/>
          </a:bodyPr>
          <a:lstStyle/>
          <a:p>
            <a:r>
              <a:rPr lang="hu-HU" b="1" dirty="0">
                <a:solidFill>
                  <a:schemeClr val="accent6">
                    <a:lumMod val="50000"/>
                  </a:schemeClr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Készíts magadnak egy adventi listát arról, hogy mit szeretnél megvalósítani ebben az időszakban! </a:t>
            </a:r>
          </a:p>
          <a:p>
            <a:pPr marL="0" indent="0">
              <a:buNone/>
            </a:pPr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(pl.: elolvasni egy szép könyvet, képeslapot küldeni a rokonoknak, sütni valamilyen finomságot a családtagoknak, saját készítésű meglepetést adni valakinek, rendszeresen imádkozni a betegekért stb.)</a:t>
            </a:r>
          </a:p>
          <a:p>
            <a:pPr marL="0" indent="0">
              <a:buNone/>
            </a:pPr>
            <a:endParaRPr lang="hu-HU" dirty="0">
              <a:solidFill>
                <a:schemeClr val="accent6">
                  <a:lumMod val="50000"/>
                </a:schemeClr>
              </a:solidFill>
              <a:latin typeface="Bell MT" panose="02020503060305020303" pitchFamily="18" charset="0"/>
              <a:cs typeface="Arial" panose="020B0604020202020204" pitchFamily="34" charset="0"/>
            </a:endParaRPr>
          </a:p>
          <a:p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A feladat elkészítésekor arra is figyelj, hogy ne legyen túl hosszú a listád, hogy karácsonyig elvégezhesd a felírt tennivalóidat. </a:t>
            </a:r>
          </a:p>
          <a:p>
            <a:endParaRPr lang="hu-HU" dirty="0">
              <a:solidFill>
                <a:schemeClr val="accent6">
                  <a:lumMod val="50000"/>
                </a:schemeClr>
              </a:solidFill>
              <a:latin typeface="Bell MT" panose="02020503060305020303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b="1" dirty="0">
                <a:solidFill>
                  <a:schemeClr val="accent5">
                    <a:lumMod val="50000"/>
                  </a:schemeClr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TIPP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: Sorban haladj! Vezesd egy naplóban a tapasztalataidat! Írd le, amivel elkészültél és azt is, hogy milyen visszajelzéseket kaptál a kedvességeidre! </a:t>
            </a:r>
          </a:p>
          <a:p>
            <a:pPr marL="0" indent="0">
              <a:buNone/>
            </a:pPr>
            <a:endParaRPr lang="hu-HU" dirty="0">
              <a:latin typeface="Bell MT" panose="02020503060305020303" pitchFamily="18" charset="0"/>
            </a:endParaRPr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1" y="2198172"/>
            <a:ext cx="4985497" cy="3320341"/>
          </a:xfrm>
          <a:prstGeom prst="rect">
            <a:avLst/>
          </a:prstGeom>
        </p:spPr>
      </p:pic>
      <p:sp>
        <p:nvSpPr>
          <p:cNvPr id="9" name="Lekerekített téglalap 8"/>
          <p:cNvSpPr/>
          <p:nvPr/>
        </p:nvSpPr>
        <p:spPr>
          <a:xfrm>
            <a:off x="430307" y="5836050"/>
            <a:ext cx="4531658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szeretnéd, </a:t>
            </a:r>
            <a:r>
              <a:rPr lang="hu-H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oszd</a:t>
            </a:r>
            <a:r>
              <a:rPr lang="hu-H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ezt a listádat a Hittanoktatóddal!</a:t>
            </a:r>
          </a:p>
        </p:txBody>
      </p:sp>
    </p:spTree>
    <p:extLst>
      <p:ext uri="{BB962C8B-B14F-4D97-AF65-F5344CB8AC3E}">
        <p14:creationId xmlns:p14="http://schemas.microsoft.com/office/powerpoint/2010/main" val="2570785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4767617" y="22227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77923" y="19391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b="1" dirty="0"/>
          </a:p>
        </p:txBody>
      </p:sp>
      <p:pic>
        <p:nvPicPr>
          <p:cNvPr id="4" name="Pint_r B_la _ Krisztus v_r _official_">
            <a:hlinkClick r:id="" action="ppaction://media"/>
            <a:extLst>
              <a:ext uri="{FF2B5EF4-FFF2-40B4-BE49-F238E27FC236}">
                <a16:creationId xmlns:a16="http://schemas.microsoft.com/office/drawing/2014/main" id="{B5E501A2-43CB-5DE0-E427-BC491010E2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1706" y="1309036"/>
            <a:ext cx="8668588" cy="4876081"/>
          </a:xfrm>
          <a:prstGeom prst="rect">
            <a:avLst/>
          </a:prstGeom>
        </p:spPr>
      </p:pic>
      <p:sp>
        <p:nvSpPr>
          <p:cNvPr id="9" name="Cím 8">
            <a:extLst>
              <a:ext uri="{FF2B5EF4-FFF2-40B4-BE49-F238E27FC236}">
                <a16:creationId xmlns:a16="http://schemas.microsoft.com/office/drawing/2014/main" id="{8C898DB9-AA90-156B-D8D4-88518CB82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/>
          <a:lstStyle/>
          <a:p>
            <a:r>
              <a:rPr lang="hu-HU" dirty="0">
                <a:solidFill>
                  <a:srgbClr val="C00000"/>
                </a:solidFill>
                <a:latin typeface="Bell MT" panose="02020503060305020303" pitchFamily="18" charset="0"/>
              </a:rPr>
              <a:t>Hallgassunk éneket</a:t>
            </a:r>
            <a:r>
              <a:rPr lang="sv-SE" dirty="0">
                <a:solidFill>
                  <a:srgbClr val="C00000"/>
                </a:solidFill>
                <a:latin typeface="Bell MT" panose="02020503060305020303" pitchFamily="18" charset="0"/>
              </a:rPr>
              <a:t>!</a:t>
            </a:r>
            <a:endParaRPr lang="en-GB" dirty="0">
              <a:solidFill>
                <a:srgbClr val="C00000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9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91" y="5404697"/>
            <a:ext cx="4721044" cy="10731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</p:pic>
      <p:sp>
        <p:nvSpPr>
          <p:cNvPr id="2" name="Téglalap 1"/>
          <p:cNvSpPr/>
          <p:nvPr/>
        </p:nvSpPr>
        <p:spPr>
          <a:xfrm>
            <a:off x="920734" y="2336722"/>
            <a:ext cx="9906117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hu-HU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„Mert úgy szerette Isten a világot, hogy az ő egyszülött Fiát adta, hogy aki hisz őbenne, el ne vesszen, hanem örök élete legyen.”</a:t>
            </a:r>
          </a:p>
          <a:p>
            <a:r>
              <a:rPr lang="hu-HU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Ján</a:t>
            </a:r>
            <a:r>
              <a:rPr lang="hu-HU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3,16</a:t>
            </a:r>
          </a:p>
        </p:txBody>
      </p:sp>
      <p:sp>
        <p:nvSpPr>
          <p:cNvPr id="3" name="Téglalap 2"/>
          <p:cNvSpPr/>
          <p:nvPr/>
        </p:nvSpPr>
        <p:spPr>
          <a:xfrm>
            <a:off x="1009934" y="350968"/>
            <a:ext cx="10635065" cy="11931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Tanuld meg most az aranymondást és mondd el hangosan is!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függőlegesen 1"/>
          <p:cNvSpPr/>
          <p:nvPr/>
        </p:nvSpPr>
        <p:spPr>
          <a:xfrm>
            <a:off x="1698625" y="34925"/>
            <a:ext cx="7731125" cy="6230938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300" i="1" dirty="0">
              <a:solidFill>
                <a:srgbClr val="6AAC91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Atyánk, aki a mennyekben vagy, szenteltessék meg a te neved,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300" dirty="0" err="1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rgbClr val="6AAC9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sp>
        <p:nvSpPr>
          <p:cNvPr id="3" name="Szabályos ötszög 2"/>
          <p:cNvSpPr/>
          <p:nvPr/>
        </p:nvSpPr>
        <p:spPr>
          <a:xfrm>
            <a:off x="8843963" y="3260725"/>
            <a:ext cx="2986087" cy="2630488"/>
          </a:xfrm>
          <a:prstGeom prst="pentagon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Mondjuk el közösen az Úri imádságot!</a:t>
            </a: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F324452-298C-D1E1-7A98-20B99CC92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347" y="908085"/>
            <a:ext cx="6950042" cy="504182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9AC7237-FD53-BE61-6AB4-81277CE48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136" y="3276042"/>
            <a:ext cx="3287034" cy="3292244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2A223EC-68E3-1FAB-79BF-B8265C60C9CD}"/>
              </a:ext>
            </a:extLst>
          </p:cNvPr>
          <p:cNvSpPr txBox="1"/>
          <p:nvPr/>
        </p:nvSpPr>
        <p:spPr>
          <a:xfrm>
            <a:off x="7049300" y="4229666"/>
            <a:ext cx="40787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ell MT" panose="02020503060305020303" pitchFamily="18" charset="0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ell MT" panose="02020503060305020303" pitchFamily="18" charset="0"/>
                <a:cs typeface="Arial" panose="020B0604020202020204" pitchFamily="34" charset="0"/>
              </a:rPr>
              <a:t>Várunk a következő digitális hittanórára!</a:t>
            </a:r>
          </a:p>
        </p:txBody>
      </p:sp>
    </p:spTree>
    <p:extLst>
      <p:ext uri="{BB962C8B-B14F-4D97-AF65-F5344CB8AC3E}">
        <p14:creationId xmlns:p14="http://schemas.microsoft.com/office/powerpoint/2010/main" val="3259952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470025" y="265113"/>
            <a:ext cx="897890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rgbClr val="C00000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03" y="1034647"/>
            <a:ext cx="5492158" cy="55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F78D100F-6A9F-AD74-64DE-4ABD589DA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211" y="1848010"/>
            <a:ext cx="4310246" cy="214597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58528" y="649510"/>
            <a:ext cx="6500805" cy="985015"/>
          </a:xfr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Hallgasd meg ezt az adventi éneket! </a:t>
            </a:r>
          </a:p>
        </p:txBody>
      </p:sp>
      <p:pic>
        <p:nvPicPr>
          <p:cNvPr id="3" name="312_ V_rj ember sz_ve k_szen_">
            <a:hlinkClick r:id="" action="ppaction://media"/>
            <a:extLst>
              <a:ext uri="{FF2B5EF4-FFF2-40B4-BE49-F238E27FC236}">
                <a16:creationId xmlns:a16="http://schemas.microsoft.com/office/drawing/2014/main" id="{6185DF7A-D405-2C82-B27A-1460260200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0533" y="2187665"/>
            <a:ext cx="7458194" cy="419523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E3D933B-D1CC-AB99-C17C-6CD38B12A93F}"/>
              </a:ext>
            </a:extLst>
          </p:cNvPr>
          <p:cNvSpPr txBox="1"/>
          <p:nvPr/>
        </p:nvSpPr>
        <p:spPr>
          <a:xfrm>
            <a:off x="245535" y="105769"/>
            <a:ext cx="2794000" cy="369332"/>
          </a:xfrm>
          <a:prstGeom prst="rect">
            <a:avLst/>
          </a:prstGeom>
          <a:solidFill>
            <a:srgbClr val="FFC6C6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/>
              <a:t>„Várj ember szíve készen….”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6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1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2361" y="807369"/>
            <a:ext cx="9763936" cy="460883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ADVENT időszakában vagyunk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Várakozással teli napokat élünk át.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egyházi év 3 nagy ünnepkörre van felosztva: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karácsonyi ünnepkör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húsvéti ünnepkör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pünkösdi ünnepkör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205" y="2519547"/>
            <a:ext cx="3189862" cy="2575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Ellipszis 12"/>
          <p:cNvSpPr/>
          <p:nvPr/>
        </p:nvSpPr>
        <p:spPr>
          <a:xfrm>
            <a:off x="685430" y="3845858"/>
            <a:ext cx="4094545" cy="185569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karácsonyi ünnepkör idén (2025) november 30-án, advent első vasárnapjával kezdődött. </a:t>
            </a:r>
          </a:p>
        </p:txBody>
      </p:sp>
      <p:sp>
        <p:nvSpPr>
          <p:cNvPr id="18" name="Szövegdoboz 17"/>
          <p:cNvSpPr txBox="1"/>
          <p:nvPr/>
        </p:nvSpPr>
        <p:spPr>
          <a:xfrm rot="18818235">
            <a:off x="7069797" y="392248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Vízkereszttel ér véget.</a:t>
            </a:r>
          </a:p>
        </p:txBody>
      </p:sp>
      <p:sp>
        <p:nvSpPr>
          <p:cNvPr id="19" name="Szövegdoboz 18"/>
          <p:cNvSpPr txBox="1"/>
          <p:nvPr/>
        </p:nvSpPr>
        <p:spPr>
          <a:xfrm rot="16350599">
            <a:off x="5347601" y="3271075"/>
            <a:ext cx="2388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Advent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első vasárnapjával kezdődik</a:t>
            </a:r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91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490EC6-C255-22D0-F629-BF02EDFC6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00B050"/>
                </a:solidFill>
                <a:latin typeface="Bell MT" panose="02020503060305020303" pitchFamily="18" charset="0"/>
              </a:rPr>
              <a:t>A karácsonyi ünnepkör ünnepei</a:t>
            </a:r>
            <a:endParaRPr lang="en-GB" dirty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C7AB4D2-A841-BA2D-8532-9F1A3D2E1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3000" b="1" dirty="0">
                <a:sym typeface="Wingdings" panose="05000000000000000000" pitchFamily="2" charset="2"/>
              </a:rPr>
              <a:t></a:t>
            </a:r>
            <a:r>
              <a:rPr lang="hu-HU" b="1" dirty="0">
                <a:sym typeface="Wingdings" panose="05000000000000000000" pitchFamily="2" charset="2"/>
              </a:rPr>
              <a:t> </a:t>
            </a:r>
            <a:r>
              <a:rPr lang="hu-HU" b="1" dirty="0">
                <a:latin typeface="Bell MT" panose="02020503060305020303" pitchFamily="18" charset="0"/>
              </a:rPr>
              <a:t>Advent: </a:t>
            </a:r>
            <a:r>
              <a:rPr lang="hu-HU" dirty="0">
                <a:latin typeface="Bell MT" panose="02020503060305020303" pitchFamily="18" charset="0"/>
              </a:rPr>
              <a:t>a karácsony előtti négy hét, a várakozás ideje.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3000" b="1" dirty="0">
                <a:latin typeface="Bell MT" panose="02020503060305020303" pitchFamily="18" charset="0"/>
                <a:sym typeface="Wingdings" panose="05000000000000000000" pitchFamily="2" charset="2"/>
              </a:rPr>
              <a:t></a:t>
            </a:r>
            <a:r>
              <a:rPr lang="hu-HU" b="1" dirty="0">
                <a:latin typeface="Bell MT" panose="02020503060305020303" pitchFamily="18" charset="0"/>
                <a:sym typeface="Wingdings" panose="05000000000000000000" pitchFamily="2" charset="2"/>
              </a:rPr>
              <a:t> </a:t>
            </a:r>
            <a:r>
              <a:rPr lang="hu-HU" b="1" dirty="0">
                <a:latin typeface="Bell MT" panose="02020503060305020303" pitchFamily="18" charset="0"/>
              </a:rPr>
              <a:t>Karácsony: </a:t>
            </a:r>
            <a:r>
              <a:rPr lang="hu-HU" dirty="0">
                <a:latin typeface="Bell MT" panose="02020503060305020303" pitchFamily="18" charset="0"/>
              </a:rPr>
              <a:t>Jézus születésének ünnepe.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3000" b="1" dirty="0">
                <a:latin typeface="Bell MT" panose="02020503060305020303" pitchFamily="18" charset="0"/>
                <a:sym typeface="Wingdings" panose="05000000000000000000" pitchFamily="2" charset="2"/>
              </a:rPr>
              <a:t></a:t>
            </a:r>
            <a:r>
              <a:rPr lang="hu-HU" b="1" dirty="0">
                <a:latin typeface="Bell MT" panose="02020503060305020303" pitchFamily="18" charset="0"/>
                <a:sym typeface="Wingdings" panose="05000000000000000000" pitchFamily="2" charset="2"/>
              </a:rPr>
              <a:t> </a:t>
            </a:r>
            <a:r>
              <a:rPr lang="hu-HU" b="1" dirty="0">
                <a:latin typeface="Bell MT" panose="02020503060305020303" pitchFamily="18" charset="0"/>
              </a:rPr>
              <a:t>Óév: </a:t>
            </a:r>
            <a:r>
              <a:rPr lang="hu-HU" dirty="0">
                <a:latin typeface="Bell MT" panose="02020503060305020303" pitchFamily="18" charset="0"/>
              </a:rPr>
              <a:t>istentisztelet az év utolsó napján.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3200" b="1" dirty="0">
                <a:latin typeface="Bell MT" panose="02020503060305020303" pitchFamily="18" charset="0"/>
                <a:sym typeface="Wingdings" panose="05000000000000000000" pitchFamily="2" charset="2"/>
              </a:rPr>
              <a:t> </a:t>
            </a:r>
            <a:r>
              <a:rPr lang="hu-HU" b="1" dirty="0">
                <a:latin typeface="Bell MT" panose="02020503060305020303" pitchFamily="18" charset="0"/>
              </a:rPr>
              <a:t>Újév</a:t>
            </a:r>
            <a:r>
              <a:rPr lang="hu-HU" dirty="0">
                <a:latin typeface="Bell MT" panose="02020503060305020303" pitchFamily="18" charset="0"/>
              </a:rPr>
              <a:t>: az új esztendő első napja.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3200" b="1" dirty="0">
                <a:latin typeface="Bell MT" panose="02020503060305020303" pitchFamily="18" charset="0"/>
                <a:sym typeface="Wingdings" panose="05000000000000000000" pitchFamily="2" charset="2"/>
              </a:rPr>
              <a:t></a:t>
            </a:r>
            <a:r>
              <a:rPr lang="hu-HU" b="1" dirty="0">
                <a:latin typeface="Bell MT" panose="02020503060305020303" pitchFamily="18" charset="0"/>
                <a:sym typeface="Wingdings" panose="05000000000000000000" pitchFamily="2" charset="2"/>
              </a:rPr>
              <a:t> </a:t>
            </a:r>
            <a:r>
              <a:rPr lang="hu-HU" b="1" dirty="0">
                <a:latin typeface="Bell MT" panose="02020503060305020303" pitchFamily="18" charset="0"/>
              </a:rPr>
              <a:t>Vízkereszt: </a:t>
            </a:r>
            <a:r>
              <a:rPr lang="hu-HU" dirty="0">
                <a:latin typeface="Bell MT" panose="02020503060305020303" pitchFamily="18" charset="0"/>
              </a:rPr>
              <a:t>január 6., Jézus megkeresztelkedése.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619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2877" y="648945"/>
            <a:ext cx="10986245" cy="3605139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Bell MT" panose="02020503060305020303" pitchFamily="18" charset="0"/>
                <a:cs typeface="Arial" panose="020B0604020202020204" pitchFamily="34" charset="0"/>
              </a:rPr>
              <a:t>Az </a:t>
            </a:r>
            <a:r>
              <a:rPr lang="hu-HU" b="1" dirty="0">
                <a:solidFill>
                  <a:srgbClr val="C00000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ADVENT</a:t>
            </a:r>
            <a:r>
              <a:rPr lang="hu-HU" dirty="0">
                <a:solidFill>
                  <a:srgbClr val="C00000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Bell MT" panose="02020503060305020303" pitchFamily="18" charset="0"/>
                <a:cs typeface="Arial" panose="020B0604020202020204" pitchFamily="34" charset="0"/>
              </a:rPr>
              <a:t>szavunk a</a:t>
            </a:r>
            <a:r>
              <a:rPr lang="es-ES" dirty="0">
                <a:latin typeface="Bell MT" panose="02020503060305020303" pitchFamily="18" charset="0"/>
                <a:cs typeface="Arial" panose="020B0604020202020204" pitchFamily="34" charset="0"/>
              </a:rPr>
              <a:t> latin </a:t>
            </a:r>
            <a:r>
              <a:rPr lang="es-ES" i="1" dirty="0">
                <a:latin typeface="Bell MT" panose="02020503060305020303" pitchFamily="18" charset="0"/>
                <a:cs typeface="Arial" panose="020B0604020202020204" pitchFamily="34" charset="0"/>
              </a:rPr>
              <a:t>adventus Domini</a:t>
            </a:r>
            <a:r>
              <a:rPr lang="es-ES" dirty="0">
                <a:latin typeface="Bell MT" panose="02020503060305020303" pitchFamily="18" charset="0"/>
                <a:cs typeface="Arial" panose="020B0604020202020204" pitchFamily="34" charset="0"/>
              </a:rPr>
              <a:t>, az </a:t>
            </a:r>
            <a:r>
              <a:rPr lang="es-ES" dirty="0">
                <a:solidFill>
                  <a:srgbClr val="C00000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Úr jövetele </a:t>
            </a:r>
            <a:r>
              <a:rPr lang="es-ES" dirty="0">
                <a:latin typeface="Bell MT" panose="02020503060305020303" pitchFamily="18" charset="0"/>
                <a:cs typeface="Arial" panose="020B0604020202020204" pitchFamily="34" charset="0"/>
              </a:rPr>
              <a:t>kifejezés rövidüléséből</a:t>
            </a:r>
            <a:r>
              <a:rPr lang="hu-HU" dirty="0">
                <a:latin typeface="Bell MT" panose="02020503060305020303" pitchFamily="18" charset="0"/>
                <a:cs typeface="Arial" panose="020B0604020202020204" pitchFamily="34" charset="0"/>
              </a:rPr>
              <a:t> való</a:t>
            </a:r>
            <a:r>
              <a:rPr lang="es-ES" dirty="0">
                <a:latin typeface="Bell MT" panose="02020503060305020303" pitchFamily="18" charset="0"/>
                <a:cs typeface="Arial" panose="020B0604020202020204" pitchFamily="34" charset="0"/>
              </a:rPr>
              <a:t>.</a:t>
            </a:r>
            <a:r>
              <a:rPr lang="hu-HU" dirty="0">
                <a:latin typeface="Bell MT" panose="02020503060305020303" pitchFamily="18" charset="0"/>
                <a:cs typeface="Arial" panose="020B0604020202020204" pitchFamily="34" charset="0"/>
              </a:rPr>
              <a:t> Egyszerűbb magyar fordításban: </a:t>
            </a:r>
            <a:r>
              <a:rPr lang="hu-HU" b="1" dirty="0">
                <a:latin typeface="Bell MT" panose="02020503060305020303" pitchFamily="18" charset="0"/>
                <a:cs typeface="Arial" panose="020B0604020202020204" pitchFamily="34" charset="0"/>
              </a:rPr>
              <a:t>ELJÖVETEL</a:t>
            </a:r>
            <a:r>
              <a:rPr lang="hu-HU" dirty="0">
                <a:latin typeface="Bell MT" panose="02020503060305020303" pitchFamily="18" charset="0"/>
                <a:cs typeface="Arial" panose="020B0604020202020204" pitchFamily="34" charset="0"/>
              </a:rPr>
              <a:t>. Az értünk megszületett Megváltó érkezésére utal.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Bell MT" panose="02020503060305020303" pitchFamily="18" charset="0"/>
                <a:cs typeface="Arial" panose="020B0604020202020204" pitchFamily="34" charset="0"/>
              </a:rPr>
              <a:t>Szép keresztyén szokás az adventi koszorú készítése. Ennek a négy gyertyája a négy adventi vasárnapon kerül meggyújtásra.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Bell MT" panose="02020503060305020303" pitchFamily="18" charset="0"/>
                <a:cs typeface="Arial" panose="020B0604020202020204" pitchFamily="34" charset="0"/>
              </a:rPr>
              <a:t>Az </a:t>
            </a:r>
            <a:r>
              <a:rPr lang="hu-HU" b="1" dirty="0">
                <a:latin typeface="Bell MT" panose="02020503060305020303" pitchFamily="18" charset="0"/>
                <a:cs typeface="Arial" panose="020B0604020202020204" pitchFamily="34" charset="0"/>
              </a:rPr>
              <a:t>adventi időszak </a:t>
            </a:r>
            <a:r>
              <a:rPr lang="hu-HU" dirty="0">
                <a:latin typeface="Bell MT" panose="02020503060305020303" pitchFamily="18" charset="0"/>
                <a:cs typeface="Arial" panose="020B0604020202020204" pitchFamily="34" charset="0"/>
              </a:rPr>
              <a:t>középpontjában egyszerre áll a bűnbánat és az öröm. A bűnbánat azért, mert az ember a bűneset óta Istent elhagyva él. Az öröm pedig azért, mert az első karácsonyon Isten elküldte </a:t>
            </a:r>
            <a:r>
              <a:rPr lang="hu-HU" b="1" dirty="0">
                <a:latin typeface="Bell MT" panose="02020503060305020303" pitchFamily="18" charset="0"/>
                <a:cs typeface="Arial" panose="020B0604020202020204" pitchFamily="34" charset="0"/>
              </a:rPr>
              <a:t>FIÁT</a:t>
            </a:r>
            <a:r>
              <a:rPr lang="hu-HU" dirty="0">
                <a:latin typeface="Bell MT" panose="02020503060305020303" pitchFamily="18" charset="0"/>
                <a:cs typeface="Arial" panose="020B0604020202020204" pitchFamily="34" charset="0"/>
              </a:rPr>
              <a:t> a </a:t>
            </a:r>
            <a:r>
              <a:rPr lang="hu-HU" b="1" dirty="0">
                <a:solidFill>
                  <a:srgbClr val="C00000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MEGVÁLTÓT</a:t>
            </a:r>
            <a:r>
              <a:rPr lang="hu-HU" dirty="0">
                <a:latin typeface="Bell MT" panose="02020503060305020303" pitchFamily="18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hu-HU" dirty="0">
                <a:latin typeface="Bell MT" panose="02020503060305020303" pitchFamily="18" charset="0"/>
                <a:cs typeface="Arial" panose="020B0604020202020204" pitchFamily="34" charset="0"/>
              </a:rPr>
              <a:t>Az </a:t>
            </a:r>
            <a:r>
              <a:rPr lang="hu-HU" b="1" dirty="0">
                <a:latin typeface="Bell MT" panose="02020503060305020303" pitchFamily="18" charset="0"/>
                <a:cs typeface="Arial" panose="020B0604020202020204" pitchFamily="34" charset="0"/>
              </a:rPr>
              <a:t>adventi időszak</a:t>
            </a:r>
            <a:r>
              <a:rPr lang="hu-HU" dirty="0">
                <a:latin typeface="Bell MT" panose="02020503060305020303" pitchFamily="18" charset="0"/>
                <a:cs typeface="Arial" panose="020B0604020202020204" pitchFamily="34" charset="0"/>
              </a:rPr>
              <a:t> arra való, hogy lelkileg készülődhetünk, várakozhatunk Jézus Krisztus születésének az ünnepére. </a:t>
            </a:r>
          </a:p>
          <a:p>
            <a:pPr marL="0" indent="0">
              <a:buNone/>
            </a:pPr>
            <a:r>
              <a:rPr lang="hu-HU" dirty="0">
                <a:latin typeface="Bell MT" panose="02020503060305020303" pitchFamily="18" charset="0"/>
                <a:cs typeface="Arial" panose="020B0604020202020204" pitchFamily="34" charset="0"/>
              </a:rPr>
              <a:t>Néhány példát még ezen a dián is találsz.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6" name="Ellipszis 5"/>
          <p:cNvSpPr/>
          <p:nvPr/>
        </p:nvSpPr>
        <p:spPr>
          <a:xfrm>
            <a:off x="261617" y="4334723"/>
            <a:ext cx="2397007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Tarthatunk bűnbánatot.</a:t>
            </a:r>
          </a:p>
        </p:txBody>
      </p:sp>
      <p:sp>
        <p:nvSpPr>
          <p:cNvPr id="7" name="Ellipszis 6"/>
          <p:cNvSpPr/>
          <p:nvPr/>
        </p:nvSpPr>
        <p:spPr>
          <a:xfrm>
            <a:off x="1460121" y="5636681"/>
            <a:ext cx="2592116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Többet imádkozhatunk.</a:t>
            </a:r>
          </a:p>
        </p:txBody>
      </p:sp>
      <p:sp>
        <p:nvSpPr>
          <p:cNvPr id="8" name="Ellipszis 7"/>
          <p:cNvSpPr/>
          <p:nvPr/>
        </p:nvSpPr>
        <p:spPr>
          <a:xfrm>
            <a:off x="6236659" y="4030982"/>
            <a:ext cx="2623244" cy="9144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Többet gondolunk a szeretteinkre.</a:t>
            </a:r>
          </a:p>
        </p:txBody>
      </p:sp>
      <p:sp>
        <p:nvSpPr>
          <p:cNvPr id="9" name="Ellipszis 8"/>
          <p:cNvSpPr/>
          <p:nvPr/>
        </p:nvSpPr>
        <p:spPr>
          <a:xfrm>
            <a:off x="8451821" y="5329763"/>
            <a:ext cx="2436192" cy="914400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Felhívhatjuk a barátainkat. 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E4A4B722-0E64-802C-4CA3-36A69AA86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43716" y="5329763"/>
            <a:ext cx="2904565" cy="152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4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916579-9FDA-8E65-A173-EEF705776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Bell MT" panose="02020503060305020303" pitchFamily="18" charset="0"/>
              </a:rPr>
              <a:t>Játék- Adventi szókereső</a:t>
            </a:r>
            <a:endParaRPr lang="en-GB" b="1" dirty="0">
              <a:solidFill>
                <a:srgbClr val="C00000"/>
              </a:solidFill>
              <a:latin typeface="Bell MT" panose="02020503060305020303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02B26F9-E943-0B55-7BC4-35B4946F5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77091"/>
            <a:ext cx="10515600" cy="4351338"/>
          </a:xfrm>
        </p:spPr>
        <p:txBody>
          <a:bodyPr/>
          <a:lstStyle/>
          <a:p>
            <a:r>
              <a:rPr lang="en-GB" dirty="0">
                <a:hlinkClick r:id="rId2" action="ppaction://hlinkfile"/>
              </a:rPr>
              <a:t>https://wordwall.net/hu/resource/81694894/hittan/advent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7374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7862" y="244412"/>
            <a:ext cx="7919746" cy="100852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Milyen az én adventem?</a:t>
            </a:r>
          </a:p>
        </p:txBody>
      </p:sp>
      <p:sp>
        <p:nvSpPr>
          <p:cNvPr id="7" name="Ellipszis 6"/>
          <p:cNvSpPr/>
          <p:nvPr/>
        </p:nvSpPr>
        <p:spPr>
          <a:xfrm>
            <a:off x="8614611" y="0"/>
            <a:ext cx="3577389" cy="22908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tehetsz az ünnepi készülődésed meghittségéért?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3FB129C-6219-451C-E512-272CF62FF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322" y="1929229"/>
            <a:ext cx="5883829" cy="361010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70954CE-B200-17DA-B1FC-6AEF6ECAC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773" y="4642393"/>
            <a:ext cx="4194412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A7E49A-0C8A-D70A-5DAA-63116771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C00000"/>
                </a:solidFill>
                <a:latin typeface="Bell MT" panose="02020503060305020303" pitchFamily="18" charset="0"/>
              </a:rPr>
              <a:t>A négy adventi gyertya</a:t>
            </a:r>
            <a:endParaRPr lang="en-GB" dirty="0">
              <a:solidFill>
                <a:srgbClr val="C00000"/>
              </a:solidFill>
              <a:latin typeface="Bell MT" panose="02020503060305020303" pitchFamily="18" charset="0"/>
            </a:endParaRPr>
          </a:p>
        </p:txBody>
      </p:sp>
      <p:pic>
        <p:nvPicPr>
          <p:cNvPr id="4" name="Mirjam mes_li A n_gy gyertya mes_je">
            <a:hlinkClick r:id="" action="ppaction://media"/>
            <a:extLst>
              <a:ext uri="{FF2B5EF4-FFF2-40B4-BE49-F238E27FC236}">
                <a16:creationId xmlns:a16="http://schemas.microsoft.com/office/drawing/2014/main" id="{720ED585-8B47-890B-1308-6756CA9ECF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1690688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22959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4015</TotalTime>
  <Words>599</Words>
  <Application>Microsoft Office PowerPoint</Application>
  <PresentationFormat>Szélesvásznú</PresentationFormat>
  <Paragraphs>55</Paragraphs>
  <Slides>15</Slides>
  <Notes>0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1" baseType="lpstr">
      <vt:lpstr>Arial</vt:lpstr>
      <vt:lpstr>Bell MT</vt:lpstr>
      <vt:lpstr>Calibri</vt:lpstr>
      <vt:lpstr>Calibri Light</vt:lpstr>
      <vt:lpstr>Wingdings</vt:lpstr>
      <vt:lpstr>Office-téma</vt:lpstr>
      <vt:lpstr>Ünnepeljünk együtt!</vt:lpstr>
      <vt:lpstr>PowerPoint-bemutató</vt:lpstr>
      <vt:lpstr>Hallgasd meg ezt az adventi éneket! </vt:lpstr>
      <vt:lpstr>PowerPoint-bemutató</vt:lpstr>
      <vt:lpstr>A karácsonyi ünnepkör ünnepei</vt:lpstr>
      <vt:lpstr>PowerPoint-bemutató</vt:lpstr>
      <vt:lpstr>Játék- Adventi szókereső</vt:lpstr>
      <vt:lpstr> Milyen az én adventem?</vt:lpstr>
      <vt:lpstr>A négy adventi gyertya</vt:lpstr>
      <vt:lpstr>VÁLLALD FEL!</vt:lpstr>
      <vt:lpstr>Készíts adventi bakancslistát!</vt:lpstr>
      <vt:lpstr>Hallgassunk éneket!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Krisztina Csőri-Czinkos</dc:creator>
  <cp:lastModifiedBy>László Faragó</cp:lastModifiedBy>
  <cp:revision>382</cp:revision>
  <dcterms:created xsi:type="dcterms:W3CDTF">2020-07-06T09:13:06Z</dcterms:created>
  <dcterms:modified xsi:type="dcterms:W3CDTF">2025-12-12T16:35:38Z</dcterms:modified>
</cp:coreProperties>
</file>