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368" r:id="rId3"/>
    <p:sldId id="435" r:id="rId4"/>
    <p:sldId id="354" r:id="rId5"/>
    <p:sldId id="425" r:id="rId6"/>
    <p:sldId id="426" r:id="rId7"/>
    <p:sldId id="427" r:id="rId8"/>
    <p:sldId id="428" r:id="rId9"/>
    <p:sldId id="429" r:id="rId10"/>
    <p:sldId id="430" r:id="rId11"/>
    <p:sldId id="431" r:id="rId12"/>
    <p:sldId id="432" r:id="rId13"/>
    <p:sldId id="433" r:id="rId14"/>
    <p:sldId id="420" r:id="rId15"/>
    <p:sldId id="423" r:id="rId16"/>
    <p:sldId id="436" r:id="rId17"/>
    <p:sldId id="434" r:id="rId18"/>
    <p:sldId id="355" r:id="rId19"/>
    <p:sldId id="438" r:id="rId20"/>
    <p:sldId id="305" r:id="rId21"/>
    <p:sldId id="437" r:id="rId22"/>
    <p:sldId id="306" r:id="rId2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ba" initials="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097"/>
    <a:srgbClr val="AE2E51"/>
    <a:srgbClr val="773D22"/>
    <a:srgbClr val="CAEBFB"/>
    <a:srgbClr val="A68EC1"/>
    <a:srgbClr val="23AA49"/>
    <a:srgbClr val="FDFAE2"/>
    <a:srgbClr val="F8974E"/>
    <a:srgbClr val="87818D"/>
    <a:srgbClr val="F1B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2" d="100"/>
          <a:sy n="52" d="100"/>
        </p:scale>
        <p:origin x="112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2025. 11. 28.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93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2025. 11. 28.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15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2025. 11. 28.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176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2025. 11. 28.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28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2025. 11. 28.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76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2025. 11. 28.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34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2025. 11. 28.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777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2025. 11. 28.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97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2025. 11. 28.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06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2025. 11. 28.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9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2025. 11. 28.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45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2025. 11. 28.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64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2025. 11. 28.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53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2025. 11. 28.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93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2025. 11. 28.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48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2025. 11. 28.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57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2025. 11. 28.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rpi-feladatbank.reformatus.hu/#/fspublic/143f8fb364c31dd7652833583c2e39b060c1e079f1b74f5cd40c84c5c36e3c228db92bdcb211f694668490259f2b2a226cff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34822WiYA0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Jw4ccB3psLI?start=15&amp;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0" y="-12243"/>
            <a:ext cx="12192000" cy="1200329"/>
          </a:xfrm>
          <a:prstGeom prst="rect">
            <a:avLst/>
          </a:prstGeom>
          <a:solidFill>
            <a:srgbClr val="CAEBF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600" b="1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Részösszefoglalás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300" i="1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első kőtábla parancsolatai</a:t>
            </a:r>
            <a:r>
              <a:rPr lang="hu-HU" sz="3600" b="1" i="1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kumimoji="0" lang="hu-HU" sz="3600" b="1" i="1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7364629" y="2693773"/>
            <a:ext cx="53257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ős vár a mi Istenünk!</a:t>
            </a:r>
          </a:p>
          <a:p>
            <a:r>
              <a:rPr lang="hu-HU" sz="3200">
                <a:latin typeface="Arial" panose="020B0604020202020204" pitchFamily="34" charset="0"/>
                <a:cs typeface="Arial" panose="020B0604020202020204" pitchFamily="34" charset="0"/>
              </a:rPr>
              <a:t>Dicsértessék 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a Jézus Krisztus!</a:t>
            </a:r>
          </a:p>
        </p:txBody>
      </p:sp>
      <p:sp>
        <p:nvSpPr>
          <p:cNvPr id="2" name="Lekerekített téglalap 1"/>
          <p:cNvSpPr/>
          <p:nvPr/>
        </p:nvSpPr>
        <p:spPr>
          <a:xfrm>
            <a:off x="127352" y="1562158"/>
            <a:ext cx="3895003" cy="198011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hu-HU" sz="2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mai hittanóra témája:</a:t>
            </a:r>
          </a:p>
          <a:p>
            <a:pPr lvl="0" algn="ctr">
              <a:defRPr/>
            </a:pPr>
            <a:r>
              <a:rPr lang="hu-HU" sz="2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első négy parancsolat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179" y="1619530"/>
            <a:ext cx="2412626" cy="361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727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26313" y="3134527"/>
            <a:ext cx="6751894" cy="786014"/>
          </a:xfrm>
        </p:spPr>
        <p:txBody>
          <a:bodyPr>
            <a:normAutofit/>
          </a:bodyPr>
          <a:lstStyle/>
          <a:p>
            <a:pPr algn="l"/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Így szól a második parancsolat: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142767" y="4153990"/>
            <a:ext cx="9144000" cy="2181496"/>
          </a:xfrm>
          <a:solidFill>
            <a:schemeClr val="bg1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„Ne csinálj magadnak semmiféle </a:t>
            </a:r>
            <a:r>
              <a:rPr lang="hu-HU" sz="2600" i="1" dirty="0">
                <a:latin typeface="Arial" panose="020B0604020202020204" pitchFamily="34" charset="0"/>
                <a:cs typeface="Arial" panose="020B0604020202020204" pitchFamily="34" charset="0"/>
              </a:rPr>
              <a:t>bálványszobrot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azoknak a képmására, amik fenn az égben, lenn a földön vagy a föld alatt, a vízben vannak. </a:t>
            </a:r>
            <a:b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Ne imádd és ne tiszteld azokat, mert én, az Úr, a te Istened, féltőn szerető Isten vagyok!” (</a:t>
            </a:r>
            <a:r>
              <a:rPr lang="hu-HU" sz="2600">
                <a:latin typeface="Arial" panose="020B0604020202020204" pitchFamily="34" charset="0"/>
                <a:cs typeface="Arial" panose="020B0604020202020204" pitchFamily="34" charset="0"/>
              </a:rPr>
              <a:t>2Móz 20,4-5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115" y="224553"/>
            <a:ext cx="4762500" cy="267652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8524" y="404948"/>
            <a:ext cx="1406068" cy="139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3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708" y="223736"/>
            <a:ext cx="5000931" cy="333062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3312" y="223736"/>
            <a:ext cx="5273067" cy="188749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második parancsolat jelentősége 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2090059" y="3755894"/>
            <a:ext cx="987782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Istent, az Urat imádjuk és Őt tiszteljük</a:t>
            </a:r>
            <a:r>
              <a:rPr lang="hu-HU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legyenek bálványaink.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Bálvány lehet minden, amit az ember úgy tisztel, mintha Isten lenne számára és tévesen tőlük várja a segítséget.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élő személy, Hozzá kell ragaszkodnunk.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szeret és félt minket.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Őt nem lehet pótolni senki és semmi mással.</a:t>
            </a:r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507" y="1549205"/>
            <a:ext cx="1362503" cy="134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5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8524" y="404948"/>
            <a:ext cx="1406068" cy="139035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84526" cy="6755683"/>
          </a:xfrm>
          <a:prstGeom prst="rect">
            <a:avLst/>
          </a:prstGeom>
        </p:spPr>
      </p:pic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5939031"/>
            <a:ext cx="11597252" cy="918969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hu-HU" sz="2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„Ne mondd ki hiába Istenednek, az Úrnak a nevét!” 2Móz 20,7</a:t>
            </a: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081662" y="1554480"/>
            <a:ext cx="6751894" cy="1177341"/>
          </a:xfrm>
        </p:spPr>
        <p:txBody>
          <a:bodyPr>
            <a:normAutofit fontScale="90000"/>
          </a:bodyPr>
          <a:lstStyle/>
          <a:p>
            <a:pPr algn="l"/>
            <a:r>
              <a:rPr lang="hu-HU"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Így szól </a:t>
            </a:r>
            <a:br>
              <a:rPr lang="hu-HU" sz="3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a harmadik parancsolat:</a:t>
            </a:r>
          </a:p>
        </p:txBody>
      </p:sp>
      <p:sp>
        <p:nvSpPr>
          <p:cNvPr id="4" name="Felhő 3"/>
          <p:cNvSpPr/>
          <p:nvPr/>
        </p:nvSpPr>
        <p:spPr>
          <a:xfrm>
            <a:off x="3500844" y="98623"/>
            <a:ext cx="2795453" cy="1050907"/>
          </a:xfrm>
          <a:prstGeom prst="cloud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X?#@!</a:t>
            </a:r>
          </a:p>
        </p:txBody>
      </p:sp>
    </p:spTree>
    <p:extLst>
      <p:ext uri="{BB962C8B-B14F-4D97-AF65-F5344CB8AC3E}">
        <p14:creationId xmlns:p14="http://schemas.microsoft.com/office/powerpoint/2010/main" val="287797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70708" y="146826"/>
            <a:ext cx="11064240" cy="95327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harmadik parancsolatot így teheted személyessé!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05139" y="1135665"/>
            <a:ext cx="8319095" cy="4507387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hu-HU" sz="3500" b="1" dirty="0">
                <a:latin typeface="Arial" panose="020B0604020202020204" pitchFamily="34" charset="0"/>
                <a:cs typeface="Arial" panose="020B0604020202020204" pitchFamily="34" charset="0"/>
              </a:rPr>
              <a:t>„Ne mond ki hiába Istenednek, az Úrnak a nevét!” </a:t>
            </a:r>
            <a:r>
              <a:rPr lang="hu-HU" sz="3500" dirty="0">
                <a:latin typeface="Arial" panose="020B0604020202020204" pitchFamily="34" charset="0"/>
                <a:cs typeface="Arial" panose="020B0604020202020204" pitchFamily="34" charset="0"/>
              </a:rPr>
              <a:t>2Móz 20,7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7100" indent="0" algn="ctr">
              <a:spcBef>
                <a:spcPts val="100"/>
              </a:spcBef>
              <a:buNone/>
            </a:pP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7100" indent="0" algn="ctr">
              <a:spcBef>
                <a:spcPts val="100"/>
              </a:spcBef>
              <a:buNone/>
            </a:pP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Ne beszélj csúnyán!</a:t>
            </a:r>
          </a:p>
          <a:p>
            <a:pPr marL="0" indent="0" algn="ctr">
              <a:buNone/>
            </a:pP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Ne szidd Istent és senki mást!</a:t>
            </a:r>
          </a:p>
          <a:p>
            <a:pPr marL="0" indent="0" algn="ctr">
              <a:buNone/>
            </a:pP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Ne minősíts le a másokat! </a:t>
            </a:r>
          </a:p>
          <a:p>
            <a:pPr marL="0" indent="0" algn="ctr">
              <a:buNone/>
            </a:pP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Ne botránkoztass meg senkit se a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szavaiddal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, se a viselkedéseddel!</a:t>
            </a:r>
          </a:p>
          <a:p>
            <a:pPr marL="0" indent="0" algn="ctr">
              <a:buNone/>
            </a:pP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Ne bánts meg senkit!</a:t>
            </a:r>
          </a:p>
          <a:p>
            <a:pPr marL="0" indent="0" algn="ctr">
              <a:buNone/>
            </a:pP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Ne írj trágár kommentet!</a:t>
            </a:r>
          </a:p>
          <a:p>
            <a:pPr marL="0" indent="0" algn="ctr">
              <a:buNone/>
            </a:pP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Miért? Azért, mert a káromkodás nem menő!</a:t>
            </a:r>
          </a:p>
          <a:p>
            <a:pPr marL="0" indent="0" algn="ctr">
              <a:buNone/>
            </a:pP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3372" y="2485439"/>
            <a:ext cx="1347333" cy="1329043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21" y="2606640"/>
            <a:ext cx="1951579" cy="3036412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2670021" y="6048103"/>
            <a:ext cx="6701246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mindannyian Isten teremtményei vagyunk, s ha másokat </a:t>
            </a:r>
          </a:p>
          <a:p>
            <a:pPr algn="ctr"/>
            <a:r>
              <a:rPr lang="hu-H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megbántasz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azzal Istent is megbántod.</a:t>
            </a:r>
          </a:p>
        </p:txBody>
      </p:sp>
      <p:cxnSp>
        <p:nvCxnSpPr>
          <p:cNvPr id="6" name="Egyenes összekötő 5"/>
          <p:cNvCxnSpPr/>
          <p:nvPr/>
        </p:nvCxnSpPr>
        <p:spPr>
          <a:xfrm>
            <a:off x="522514" y="2485439"/>
            <a:ext cx="1763486" cy="2974835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 flipV="1">
            <a:off x="522514" y="2155371"/>
            <a:ext cx="1872000" cy="3801292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121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1738" y="222068"/>
            <a:ext cx="11900262" cy="1149531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„Hat napon át dolgozz, és végezd mindenféle munkádat! De a hetedik nap a te Istenednek, az Úrnak nyugalomnapja.” </a:t>
            </a:r>
            <a:r>
              <a:rPr lang="hu-HU" sz="260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2Móz 20,9-10</a:t>
            </a:r>
            <a:endParaRPr lang="hu-HU" sz="26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6353138" y="2715428"/>
            <a:ext cx="3831520" cy="18549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Így szól a negyedik parancsolat: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9417" y="1071964"/>
            <a:ext cx="1408298" cy="139610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353" y="1501338"/>
            <a:ext cx="4178929" cy="523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2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1645920" y="448385"/>
            <a:ext cx="6596743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u-HU" sz="3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negyedik parancsolat jelentősége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921860" y="1235166"/>
            <a:ext cx="11064240" cy="38535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negyedik parancsolat </a:t>
            </a:r>
            <a:r>
              <a:rPr lang="hu-HU" sz="2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Istenre szánt időről tanít.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időt nem azért adta, hogy mindig csak dolgozzunk, játsszunk vagy sportoljunk.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 teremtett számunkra időt </a:t>
            </a:r>
            <a:r>
              <a:rPr lang="hu-HU" sz="2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pihenésre és a feltöltődésre is.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negyedik parancsolat a pihenésre szánt időt a „nyugalom napjának” nevezi.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Ezt a napot Isten megáldotta és megszentelte.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nyugalom napját azért adta Isten, hogy te is megpihenj, és Vele találkozhass. Szánj időt Istenre!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47333" cy="1329043"/>
          </a:xfrm>
          <a:prstGeom prst="rect">
            <a:avLst/>
          </a:prstGeom>
        </p:spPr>
      </p:pic>
      <p:sp>
        <p:nvSpPr>
          <p:cNvPr id="10" name="Átellenes sarkain kerekített téglalap 9"/>
          <p:cNvSpPr/>
          <p:nvPr/>
        </p:nvSpPr>
        <p:spPr>
          <a:xfrm>
            <a:off x="0" y="5321492"/>
            <a:ext cx="4816736" cy="1423851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 a nyugalom napját vasárnapnak nevezzük. Arra emlékezünk, amit Jézus tett értünk.</a:t>
            </a:r>
          </a:p>
          <a:p>
            <a:pPr algn="ctr"/>
            <a:r>
              <a:rPr lang="hu-H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vasárnap megszentelése tehát az is, ha </a:t>
            </a:r>
          </a:p>
        </p:txBody>
      </p:sp>
      <p:sp>
        <p:nvSpPr>
          <p:cNvPr id="11" name="Téglalap 10"/>
          <p:cNvSpPr/>
          <p:nvPr/>
        </p:nvSpPr>
        <p:spPr>
          <a:xfrm>
            <a:off x="6008915" y="5402218"/>
            <a:ext cx="46242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Istentiszteletre mész, </a:t>
            </a: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imádkozol, Bibliát olvasol,</a:t>
            </a: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Istennel és a családoddal vagy együtt.</a:t>
            </a:r>
          </a:p>
        </p:txBody>
      </p:sp>
      <p:cxnSp>
        <p:nvCxnSpPr>
          <p:cNvPr id="13" name="Egyenes összekötő nyíllal 12"/>
          <p:cNvCxnSpPr/>
          <p:nvPr/>
        </p:nvCxnSpPr>
        <p:spPr>
          <a:xfrm flipV="1">
            <a:off x="4624251" y="5682343"/>
            <a:ext cx="1293223" cy="718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 flipV="1">
            <a:off x="4624251" y="5891349"/>
            <a:ext cx="1293223" cy="509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 flipV="1">
            <a:off x="4624251" y="6146074"/>
            <a:ext cx="1384665" cy="2547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53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75BB3687-E56D-B54D-0973-830A2244FC89}"/>
              </a:ext>
            </a:extLst>
          </p:cNvPr>
          <p:cNvSpPr txBox="1"/>
          <p:nvPr/>
        </p:nvSpPr>
        <p:spPr>
          <a:xfrm>
            <a:off x="3049030" y="2879810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hlinkClick r:id="rId2"/>
              </a:rPr>
              <a:t>RPI FELADATBANK</a:t>
            </a:r>
            <a:endParaRPr lang="sv-SE" dirty="0"/>
          </a:p>
        </p:txBody>
      </p:sp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9AB991CE-716D-833C-401F-38133FA082A4}"/>
              </a:ext>
            </a:extLst>
          </p:cNvPr>
          <p:cNvSpPr/>
          <p:nvPr/>
        </p:nvSpPr>
        <p:spPr>
          <a:xfrm>
            <a:off x="2199503" y="939114"/>
            <a:ext cx="6098058" cy="9020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/>
              <a:t>Ismétlő feladatok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3078055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984" y="-28965"/>
            <a:ext cx="11277599" cy="6886965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21978" y="0"/>
            <a:ext cx="10361612" cy="1519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„Egyébként pedig, testvéreim, ami igaz, ami tisztességes, ami igazságos, ami tiszta, ami szeretetre méltó, ami jó hírű, ha valami nemes és dicséretes, azt vegyétek figyelembe!” </a:t>
            </a:r>
            <a:r>
              <a:rPr lang="hu-HU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</a:t>
            </a:r>
            <a:r>
              <a:rPr lang="hu-H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4,9</a:t>
            </a:r>
          </a:p>
        </p:txBody>
      </p:sp>
      <p:sp>
        <p:nvSpPr>
          <p:cNvPr id="5" name="Téglalap 4"/>
          <p:cNvSpPr/>
          <p:nvPr/>
        </p:nvSpPr>
        <p:spPr>
          <a:xfrm>
            <a:off x="914401" y="5791217"/>
            <a:ext cx="1117450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„Amit tanultatok és átvettetek, hallottatok és láttatok is tőlem, azt tegyétek, és veletek lesz a békesség Istene.” </a:t>
            </a:r>
            <a:r>
              <a:rPr lang="hu-HU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</a:t>
            </a:r>
            <a:r>
              <a:rPr lang="hu-HU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4,9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8452527" y="1519518"/>
            <a:ext cx="3160059" cy="53788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Erre összpontosíts! </a:t>
            </a:r>
          </a:p>
        </p:txBody>
      </p:sp>
    </p:spTree>
    <p:extLst>
      <p:ext uri="{BB962C8B-B14F-4D97-AF65-F5344CB8AC3E}">
        <p14:creationId xmlns:p14="http://schemas.microsoft.com/office/powerpoint/2010/main" val="200776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1946"/>
            <a:ext cx="12192000" cy="687994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494" y="207571"/>
            <a:ext cx="10273170" cy="97717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hu-HU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Hallgassuk meg ezt a szép ifjúsági éneket!</a:t>
            </a:r>
            <a:br>
              <a:rPr lang="hu-HU" sz="3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3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0846" y="207571"/>
            <a:ext cx="1790284" cy="1795342"/>
          </a:xfrm>
          <a:prstGeom prst="rect">
            <a:avLst/>
          </a:prstGeom>
        </p:spPr>
      </p:pic>
      <p:sp>
        <p:nvSpPr>
          <p:cNvPr id="9" name="Átellenes sarkain levágott téglalap 8"/>
          <p:cNvSpPr/>
          <p:nvPr/>
        </p:nvSpPr>
        <p:spPr>
          <a:xfrm>
            <a:off x="255494" y="4145722"/>
            <a:ext cx="9896730" cy="1476170"/>
          </a:xfrm>
          <a:prstGeom prst="snip2Diag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Miközben az éneket hallgatod, gondolkodj el azon, milyen terve van veled Istennek!</a:t>
            </a:r>
          </a:p>
          <a:p>
            <a:endParaRPr lang="hu-HU" sz="26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9551" y="4963886"/>
            <a:ext cx="1629689" cy="1574600"/>
          </a:xfrm>
          <a:prstGeom prst="rect">
            <a:avLst/>
          </a:prstGeom>
        </p:spPr>
      </p:pic>
      <p:pic>
        <p:nvPicPr>
          <p:cNvPr id="6" name="Isten szívén megpihenve - zenés -új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15588" y="1740847"/>
            <a:ext cx="1848776" cy="1848776"/>
          </a:xfrm>
          <a:prstGeom prst="rect">
            <a:avLst/>
          </a:prstGeom>
        </p:spPr>
      </p:pic>
      <p:sp>
        <p:nvSpPr>
          <p:cNvPr id="8" name="Lekerekített téglalap 7"/>
          <p:cNvSpPr/>
          <p:nvPr/>
        </p:nvSpPr>
        <p:spPr>
          <a:xfrm>
            <a:off x="3429000" y="2208035"/>
            <a:ext cx="311971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Kattints erre az ikonra az ének elindításához!</a:t>
            </a:r>
          </a:p>
        </p:txBody>
      </p:sp>
    </p:spTree>
    <p:extLst>
      <p:ext uri="{BB962C8B-B14F-4D97-AF65-F5344CB8AC3E}">
        <p14:creationId xmlns:p14="http://schemas.microsoft.com/office/powerpoint/2010/main" val="36887673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9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3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media 3" title="A 4 gyertya meséje">
            <a:hlinkClick r:id="" action="ppaction://media"/>
            <a:extLst>
              <a:ext uri="{FF2B5EF4-FFF2-40B4-BE49-F238E27FC236}">
                <a16:creationId xmlns:a16="http://schemas.microsoft.com/office/drawing/2014/main" id="{13B79AC6-1310-7799-5B73-158E03064E3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65853" y="643467"/>
            <a:ext cx="986029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3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2045" y="4741817"/>
            <a:ext cx="1397725" cy="13716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469570" y="265380"/>
            <a:ext cx="8978685" cy="5847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Kezdjük közös imádsággal a hittanórát!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770" y="1238821"/>
            <a:ext cx="5380529" cy="5404180"/>
          </a:xfrm>
          <a:prstGeom prst="rect">
            <a:avLst/>
          </a:prstGeom>
        </p:spPr>
      </p:pic>
      <p:sp>
        <p:nvSpPr>
          <p:cNvPr id="9" name="Lekerekített téglalap 8"/>
          <p:cNvSpPr/>
          <p:nvPr/>
        </p:nvSpPr>
        <p:spPr>
          <a:xfrm>
            <a:off x="7363777" y="2560418"/>
            <a:ext cx="4525834" cy="329683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766F5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mai hittanórán </a:t>
            </a:r>
            <a:r>
              <a:rPr lang="hu-HU" sz="3200" dirty="0">
                <a:solidFill>
                  <a:srgbClr val="766F5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átismételjük vázlatosan az első kőtábla parancsolatait.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rgbClr val="766F5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27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ercs függőlegesen 1"/>
          <p:cNvSpPr/>
          <p:nvPr/>
        </p:nvSpPr>
        <p:spPr>
          <a:xfrm>
            <a:off x="1698171" y="35029"/>
            <a:ext cx="7732085" cy="6230983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300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Atyánk, aki a mennyekben vagy, szenteltessék meg a te neved,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 kenyerünket add meg nekünk ma,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ne </a:t>
            </a:r>
            <a:r>
              <a:rPr lang="hu-HU" sz="23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minket kísértésbe, de szabadíts meg a gonosztól;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tied az ország, a hatalom és a dicsőség mindörökké.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22097" y="4911401"/>
            <a:ext cx="1525605" cy="1620027"/>
          </a:xfrm>
          <a:prstGeom prst="rect">
            <a:avLst/>
          </a:prstGeom>
        </p:spPr>
      </p:pic>
      <p:sp>
        <p:nvSpPr>
          <p:cNvPr id="3" name="Szabályos ötszög 2"/>
          <p:cNvSpPr/>
          <p:nvPr/>
        </p:nvSpPr>
        <p:spPr>
          <a:xfrm>
            <a:off x="8007532" y="300212"/>
            <a:ext cx="3535527" cy="1071387"/>
          </a:xfrm>
          <a:prstGeom prst="pent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Imádkozzunk!</a:t>
            </a:r>
          </a:p>
        </p:txBody>
      </p:sp>
    </p:spTree>
    <p:extLst>
      <p:ext uri="{BB962C8B-B14F-4D97-AF65-F5344CB8AC3E}">
        <p14:creationId xmlns:p14="http://schemas.microsoft.com/office/powerpoint/2010/main" val="3236374222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03A8762-C9EC-8BB4-9F9E-A2E2EFC85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73"/>
            <a:ext cx="12192000" cy="686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15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834" y="0"/>
            <a:ext cx="10036331" cy="6684197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077833" y="0"/>
            <a:ext cx="10036331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„…veletek lesz a békesség Istene.” 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Fil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 4,9b</a:t>
            </a:r>
          </a:p>
        </p:txBody>
      </p:sp>
      <p:sp>
        <p:nvSpPr>
          <p:cNvPr id="13" name="Téglalap 12"/>
          <p:cNvSpPr/>
          <p:nvPr/>
        </p:nvSpPr>
        <p:spPr>
          <a:xfrm>
            <a:off x="7271713" y="5793028"/>
            <a:ext cx="4430332" cy="7078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508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</a:p>
        </p:txBody>
      </p:sp>
    </p:spTree>
    <p:extLst>
      <p:ext uri="{BB962C8B-B14F-4D97-AF65-F5344CB8AC3E}">
        <p14:creationId xmlns:p14="http://schemas.microsoft.com/office/powerpoint/2010/main" val="3095356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Felnézek a vizek fölé | Ott ahol vagy 2020 ÉRD">
            <a:hlinkClick r:id="" action="ppaction://media"/>
            <a:extLst>
              <a:ext uri="{FF2B5EF4-FFF2-40B4-BE49-F238E27FC236}">
                <a16:creationId xmlns:a16="http://schemas.microsoft.com/office/drawing/2014/main" id="{804A83CA-2AC9-E4C3-DE72-2C70734982B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95622" y="818292"/>
            <a:ext cx="101600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5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1405" y="254151"/>
            <a:ext cx="1669528" cy="1674245"/>
          </a:xfrm>
          <a:prstGeom prst="rect">
            <a:avLst/>
          </a:prstGeom>
        </p:spPr>
      </p:pic>
      <p:sp>
        <p:nvSpPr>
          <p:cNvPr id="11" name="Téglalap 10"/>
          <p:cNvSpPr/>
          <p:nvPr/>
        </p:nvSpPr>
        <p:spPr>
          <a:xfrm>
            <a:off x="6096000" y="1497509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221321" y="3125007"/>
            <a:ext cx="45175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221321" y="143713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sz="2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Ellipszis 12"/>
          <p:cNvSpPr/>
          <p:nvPr/>
        </p:nvSpPr>
        <p:spPr>
          <a:xfrm>
            <a:off x="4762500" y="1754252"/>
            <a:ext cx="7388799" cy="508203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Ez az ének Isten és az ember kapcsolatáról szól.</a:t>
            </a:r>
          </a:p>
          <a:p>
            <a:pPr algn="ctr"/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GONDOLKOZZ EL!</a:t>
            </a:r>
          </a:p>
          <a:p>
            <a:pPr algn="ctr"/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Te hogyan, milyen képekkel, hasonlatokkal jellemeznéd </a:t>
            </a:r>
          </a:p>
          <a:p>
            <a:pPr algn="ctr"/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Istennel való kapcsolatodat?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72" y="1759125"/>
            <a:ext cx="4762500" cy="4968271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3434" y="238905"/>
            <a:ext cx="1431274" cy="141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159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54481" y="519607"/>
            <a:ext cx="9584372" cy="128089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Ezen az órán röviden összefoglaljuk az első kőtábla parancsolatait!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7459" y="1800497"/>
            <a:ext cx="10207153" cy="4482737"/>
          </a:xfrm>
        </p:spPr>
        <p:txBody>
          <a:bodyPr>
            <a:normAutofit/>
          </a:bodyPr>
          <a:lstStyle/>
          <a:p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Hogyan szól a Tízparancsolat?</a:t>
            </a:r>
          </a:p>
          <a:p>
            <a:pPr marL="0" indent="0">
              <a:buNone/>
            </a:pP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Ha el tudod mondani, akkor mondd el!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836" y="1958017"/>
            <a:ext cx="1859527" cy="179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65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82880" y="395527"/>
            <a:ext cx="5175721" cy="60939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Emlékszel?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 Tízparancsolatot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egy ikerházhoz hasonlítottuk. </a:t>
            </a:r>
          </a:p>
          <a:p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Ezen a házon csak egy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bejárati ajtó van.</a:t>
            </a:r>
          </a:p>
          <a:p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Csak az juthat el a második házba, aki előbb bement az elsőbe. 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Ha szeretjük Istent,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akkor tudunk szeretettel fordulni embertársainkhoz is!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867" y="395527"/>
            <a:ext cx="6407403" cy="646247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6893" y="4612341"/>
            <a:ext cx="1109698" cy="1099746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5591862" y="5162214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Itt kell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belépned!</a:t>
            </a:r>
          </a:p>
        </p:txBody>
      </p:sp>
      <p:cxnSp>
        <p:nvCxnSpPr>
          <p:cNvPr id="14" name="Egyenes összekötő nyíllal 13"/>
          <p:cNvCxnSpPr/>
          <p:nvPr/>
        </p:nvCxnSpPr>
        <p:spPr>
          <a:xfrm>
            <a:off x="6466114" y="5342709"/>
            <a:ext cx="613955" cy="142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20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1699" y="1552175"/>
            <a:ext cx="7081067" cy="510988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Isten bemutatkozik az embernek: </a:t>
            </a:r>
          </a:p>
          <a:p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„Én, az Úr vagyok a te Istened, Aki kihoztalak Egyiptom földjéről, a szolgaság házából.” 2Móz 20,2 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 „te Istened” kifejezésben benne van, hogy van Istenünk, Aki megszólít minket!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Hálával tartozunk Neki!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Hogy miért is, azt a következő dián láthatod!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1525" y="519973"/>
            <a:ext cx="1749704" cy="1725318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1916897" y="483911"/>
            <a:ext cx="6683189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LEGFONTOSABB ÜZENET</a:t>
            </a:r>
          </a:p>
        </p:txBody>
      </p:sp>
      <p:sp>
        <p:nvSpPr>
          <p:cNvPr id="6" name="Trapezoid 5"/>
          <p:cNvSpPr/>
          <p:nvPr/>
        </p:nvSpPr>
        <p:spPr>
          <a:xfrm>
            <a:off x="7432766" y="2599509"/>
            <a:ext cx="4476564" cy="3788228"/>
          </a:xfrm>
          <a:prstGeom prst="trapezoid">
            <a:avLst/>
          </a:prstGeom>
          <a:solidFill>
            <a:srgbClr val="F7D0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és az ember között tehát van egy személyes, különleges és bensőséges viszony, amit ápolnunk is kell!</a:t>
            </a:r>
          </a:p>
        </p:txBody>
      </p:sp>
    </p:spTree>
    <p:extLst>
      <p:ext uri="{BB962C8B-B14F-4D97-AF65-F5344CB8AC3E}">
        <p14:creationId xmlns:p14="http://schemas.microsoft.com/office/powerpoint/2010/main" val="109182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38" y="1869893"/>
            <a:ext cx="5777381" cy="3851587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  <p:sp>
        <p:nvSpPr>
          <p:cNvPr id="3" name="Téglalap 2"/>
          <p:cNvSpPr/>
          <p:nvPr/>
        </p:nvSpPr>
        <p:spPr>
          <a:xfrm>
            <a:off x="753805" y="2365209"/>
            <a:ext cx="72558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. </a:t>
            </a:r>
          </a:p>
        </p:txBody>
      </p:sp>
      <p:sp>
        <p:nvSpPr>
          <p:cNvPr id="6" name="Ellipszis 5"/>
          <p:cNvSpPr/>
          <p:nvPr/>
        </p:nvSpPr>
        <p:spPr>
          <a:xfrm>
            <a:off x="1457325" y="276225"/>
            <a:ext cx="9752104" cy="11811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000" i="1" dirty="0">
                <a:latin typeface="Arial" panose="020B0604020202020204" pitchFamily="34" charset="0"/>
                <a:cs typeface="Arial" panose="020B0604020202020204" pitchFamily="34" charset="0"/>
              </a:rPr>
              <a:t>Ő téged is megmentett!</a:t>
            </a:r>
          </a:p>
        </p:txBody>
      </p:sp>
      <p:sp>
        <p:nvSpPr>
          <p:cNvPr id="9" name="Folyamatábra: Lyukszalag 8"/>
          <p:cNvSpPr/>
          <p:nvPr/>
        </p:nvSpPr>
        <p:spPr>
          <a:xfrm>
            <a:off x="8899859" y="394969"/>
            <a:ext cx="2928030" cy="1476891"/>
          </a:xfrm>
          <a:prstGeom prst="flowChartPunchedTap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 kihozott a rabságból!</a:t>
            </a:r>
          </a:p>
        </p:txBody>
      </p:sp>
      <p:sp>
        <p:nvSpPr>
          <p:cNvPr id="10" name="Téglalap 9"/>
          <p:cNvSpPr/>
          <p:nvPr/>
        </p:nvSpPr>
        <p:spPr>
          <a:xfrm>
            <a:off x="4898571" y="1990604"/>
            <a:ext cx="7040882" cy="4247317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Tudod-e?</a:t>
            </a:r>
          </a:p>
          <a:p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Isten nemcsak a zsidó népet hozta ki Egyiptomból, hanem Ő minket is megszabadított. 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Jézus Krisztus által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megbocsátja a bűneinket,  és megszabadít azokból. 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Jézus neve azt jelenti: Szabadító.</a:t>
            </a:r>
          </a:p>
        </p:txBody>
      </p:sp>
      <p:sp>
        <p:nvSpPr>
          <p:cNvPr id="4" name="Folyamatábra: Lyukszalag 3"/>
          <p:cNvSpPr/>
          <p:nvPr/>
        </p:nvSpPr>
        <p:spPr>
          <a:xfrm>
            <a:off x="838865" y="149624"/>
            <a:ext cx="2483679" cy="1593668"/>
          </a:xfrm>
          <a:prstGeom prst="flowChartPunchedTap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Úr a Szabadító! 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7877" y="1869893"/>
            <a:ext cx="1301576" cy="128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65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3230" y="261665"/>
            <a:ext cx="6801422" cy="94011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első parancsolat jelentősége 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587829" y="1665255"/>
            <a:ext cx="699185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első parancsolat azt jelenti számodra, hogy </a:t>
            </a:r>
            <a:r>
              <a:rPr lang="hu-HU" sz="26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Istenben mindig bízhatsz!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Bátran kérheted a segítségét: ha bajban vagy. 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652" y="369912"/>
            <a:ext cx="4083920" cy="3064063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  <a:softEdge rad="127000"/>
          </a:effectLst>
        </p:spPr>
      </p:pic>
      <p:sp>
        <p:nvSpPr>
          <p:cNvPr id="9" name="Átellenes sarkain levágott téglalap 8"/>
          <p:cNvSpPr/>
          <p:nvPr/>
        </p:nvSpPr>
        <p:spPr>
          <a:xfrm>
            <a:off x="914401" y="4454435"/>
            <a:ext cx="3331028" cy="914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KÉRHETED BÁTRAN,</a:t>
            </a:r>
          </a:p>
        </p:txBody>
      </p:sp>
      <p:sp>
        <p:nvSpPr>
          <p:cNvPr id="10" name="Téglalap 9"/>
          <p:cNvSpPr/>
          <p:nvPr/>
        </p:nvSpPr>
        <p:spPr>
          <a:xfrm>
            <a:off x="5190309" y="3433975"/>
            <a:ext cx="6096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 jól dönthess, és jó helyen keress segítséget.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 okos gondolatok jussanak eszedbe, hogy a törekvéseid is helyesek legyenek.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 csillapodjon haragod, hogy ne okozz bajt se magadnak, se másoknak.</a:t>
            </a:r>
          </a:p>
        </p:txBody>
      </p:sp>
      <p:cxnSp>
        <p:nvCxnSpPr>
          <p:cNvPr id="12" name="Egyenes összekötő nyíllal 11"/>
          <p:cNvCxnSpPr/>
          <p:nvPr/>
        </p:nvCxnSpPr>
        <p:spPr>
          <a:xfrm flipV="1">
            <a:off x="4297680" y="3821498"/>
            <a:ext cx="892629" cy="593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flipV="1">
            <a:off x="4423941" y="4558937"/>
            <a:ext cx="766368" cy="209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>
            <a:off x="4423941" y="5094514"/>
            <a:ext cx="766368" cy="522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Kép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177" y="2954531"/>
            <a:ext cx="1362503" cy="134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3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build="p"/>
    </p:bldLst>
  </p:timing>
</p:sld>
</file>

<file path=ppt/theme/theme1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6606</TotalTime>
  <Words>927</Words>
  <Application>Microsoft Office PowerPoint</Application>
  <PresentationFormat>Bredbild</PresentationFormat>
  <Paragraphs>112</Paragraphs>
  <Slides>22</Slides>
  <Notes>0</Notes>
  <HiddenSlides>0</HiddenSlides>
  <MMClips>3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9" baseType="lpstr">
      <vt:lpstr>Arial</vt:lpstr>
      <vt:lpstr>Arial</vt:lpstr>
      <vt:lpstr>Century Gothic</vt:lpstr>
      <vt:lpstr>Times New Roman</vt:lpstr>
      <vt:lpstr>Wingdings</vt:lpstr>
      <vt:lpstr>Wingdings 3</vt:lpstr>
      <vt:lpstr>7_Szálak</vt:lpstr>
      <vt:lpstr>PowerPoint-presentation</vt:lpstr>
      <vt:lpstr>PowerPoint-presentation</vt:lpstr>
      <vt:lpstr>PowerPoint-presentation</vt:lpstr>
      <vt:lpstr>PowerPoint-presentation</vt:lpstr>
      <vt:lpstr>Ezen az órán röviden összefoglaljuk az első kőtábla parancsolatait!</vt:lpstr>
      <vt:lpstr>PowerPoint-presentation</vt:lpstr>
      <vt:lpstr>PowerPoint-presentation</vt:lpstr>
      <vt:lpstr>PowerPoint-presentation</vt:lpstr>
      <vt:lpstr>Az első parancsolat jelentősége </vt:lpstr>
      <vt:lpstr>Így szól a második parancsolat:</vt:lpstr>
      <vt:lpstr>A második parancsolat jelentősége </vt:lpstr>
      <vt:lpstr>Így szól  a harmadik parancsolat:</vt:lpstr>
      <vt:lpstr>A harmadik parancsolatot így teheted személyessé!</vt:lpstr>
      <vt:lpstr>„Hat napon át dolgozz, és végezd mindenféle munkádat! De a hetedik nap a te Istenednek, az Úrnak nyugalomnapja.” 2Móz 20,9-10</vt:lpstr>
      <vt:lpstr>PowerPoint-presentation</vt:lpstr>
      <vt:lpstr>PowerPoint-presentation</vt:lpstr>
      <vt:lpstr>PowerPoint-presentation</vt:lpstr>
      <vt:lpstr>Hallgassuk meg ezt a szép ifjúsági éneket! 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Melinda Gal</cp:lastModifiedBy>
  <cp:revision>968</cp:revision>
  <dcterms:created xsi:type="dcterms:W3CDTF">2020-03-16T06:58:02Z</dcterms:created>
  <dcterms:modified xsi:type="dcterms:W3CDTF">2025-11-28T11:31:36Z</dcterms:modified>
</cp:coreProperties>
</file>