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sldIdLst>
    <p:sldId id="280" r:id="rId3"/>
    <p:sldId id="368" r:id="rId4"/>
    <p:sldId id="354" r:id="rId5"/>
    <p:sldId id="393" r:id="rId6"/>
    <p:sldId id="402" r:id="rId7"/>
    <p:sldId id="400" r:id="rId8"/>
    <p:sldId id="396" r:id="rId9"/>
    <p:sldId id="392" r:id="rId10"/>
    <p:sldId id="398" r:id="rId11"/>
    <p:sldId id="389" r:id="rId12"/>
    <p:sldId id="403" r:id="rId13"/>
    <p:sldId id="401" r:id="rId14"/>
    <p:sldId id="361" r:id="rId15"/>
    <p:sldId id="355" r:id="rId16"/>
    <p:sldId id="306" r:id="rId17"/>
    <p:sldId id="305" r:id="rId18"/>
    <p:sldId id="265" r:id="rId1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ba" initials="B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468"/>
    <a:srgbClr val="009725"/>
    <a:srgbClr val="FDFAE2"/>
    <a:srgbClr val="F7D097"/>
    <a:srgbClr val="CAEBFB"/>
    <a:srgbClr val="773D22"/>
    <a:srgbClr val="A68EC1"/>
    <a:srgbClr val="23AA49"/>
    <a:srgbClr val="F8974E"/>
    <a:srgbClr val="8781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2025. 11. 10.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939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2025. 11. 10.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159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2025. 11. 10.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1760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2025. 11. 10.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28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2025. 11. 10.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2766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2025. 11. 10.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341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2025. 11. 10.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777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2025. 11. 10.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972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5B9CA-5DEC-492E-A784-5D515F5FFDD9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E77E5D-339D-4366-BA34-7C9511DCE62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0816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5B9CA-5DEC-492E-A784-5D515F5FFDD9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E77E5D-339D-4366-BA34-7C9511DCE62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956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5B9CA-5DEC-492E-A784-5D515F5FFDD9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E77E5D-339D-4366-BA34-7C9511DCE62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932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2025. 11. 10.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062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5B9CA-5DEC-492E-A784-5D515F5FFDD9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E77E5D-339D-4366-BA34-7C9511DCE62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2305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5B9CA-5DEC-492E-A784-5D515F5FFDD9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E77E5D-339D-4366-BA34-7C9511DCE62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475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5B9CA-5DEC-492E-A784-5D515F5FFDD9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E77E5D-339D-4366-BA34-7C9511DCE62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9497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5B9CA-5DEC-492E-A784-5D515F5FFDD9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E77E5D-339D-4366-BA34-7C9511DCE62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986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5B9CA-5DEC-492E-A784-5D515F5FFDD9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E77E5D-339D-4366-BA34-7C9511DCE62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4978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5B9CA-5DEC-492E-A784-5D515F5FFDD9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E77E5D-339D-4366-BA34-7C9511DCE62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4368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5B9CA-5DEC-492E-A784-5D515F5FFDD9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E77E5D-339D-4366-BA34-7C9511DCE62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259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5B9CA-5DEC-492E-A784-5D515F5FFDD9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E77E5D-339D-4366-BA34-7C9511DCE62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647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2025. 11. 10.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596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2025. 11. 10.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458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2025. 11. 10.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641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2025. 11. 10.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531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2025. 11. 10.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932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2025. 11. 10.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485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2025. 11. 10.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572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2025. 11. 10.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5B9CA-5DEC-492E-A784-5D515F5FFDD9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E77E5D-339D-4366-BA34-7C9511DCE62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32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bibliamindenkie.hu/uj/EXO/32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-1" y="7886"/>
            <a:ext cx="12192000" cy="646331"/>
          </a:xfrm>
          <a:prstGeom prst="rect">
            <a:avLst/>
          </a:prstGeom>
          <a:solidFill>
            <a:srgbClr val="CAEBF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b="1" dirty="0">
                <a:solidFill>
                  <a:srgbClr val="AE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élő Isten tisztelete    </a:t>
            </a:r>
            <a:endParaRPr kumimoji="0" lang="hu-HU" sz="3600" b="1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Lekerekített téglalap 1"/>
          <p:cNvSpPr/>
          <p:nvPr/>
        </p:nvSpPr>
        <p:spPr>
          <a:xfrm>
            <a:off x="483326" y="1481146"/>
            <a:ext cx="3801293" cy="198011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hu-HU" sz="2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mai hittanóra témája:</a:t>
            </a:r>
          </a:p>
          <a:p>
            <a:pPr lvl="0" algn="ctr">
              <a:defRPr/>
            </a:pPr>
            <a:r>
              <a:rPr lang="hu-HU" sz="2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második parancsolat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604" y="4130672"/>
            <a:ext cx="3094045" cy="232053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53F750BE-B003-ECFC-F1B6-7E479D95F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959" y="1315158"/>
            <a:ext cx="5249111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72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708" y="223736"/>
            <a:ext cx="5000931" cy="333062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63312" y="223736"/>
            <a:ext cx="5273067" cy="188749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hu-HU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második parancsolat jelentősége 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090059" y="3755894"/>
            <a:ext cx="987782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hu-HU" sz="2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Istent, az Urat imádjuk és Őt tiszteljük</a:t>
            </a:r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u-HU" sz="2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legyenek bálványaink.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u-HU" sz="2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Bálvány lehet minden, amit az ember úgy tisztel, mintha Isten lenne számára és tévesen tőlük várja a segítséget.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u-HU" sz="2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élő személy, Hozzá kell ragaszkodnunk.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u-HU" sz="2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szeret és félt minket.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u-HU" sz="2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Őt nem lehet pótolni senki és semmi mással.</a:t>
            </a: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507" y="1549205"/>
            <a:ext cx="1362503" cy="134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1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32230" y="2952205"/>
            <a:ext cx="4257336" cy="35530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Arra, hogy a</a:t>
            </a:r>
            <a:r>
              <a:rPr kumimoji="0" lang="hu-H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 igaz Istent ne tiszteljük másképpen, mint ahogy azt az Ő Igéjében nekünk elmondja!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u-HU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Istent ugyanis nem lehet tárgyiasítani, kiábrázolni semmilyen formában! </a:t>
            </a:r>
            <a:endParaRPr lang="hu-H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faragott kép Isten korlátozását jelentené és egy kép vagy szobor nem ábrázolhatja ki Őt valójában.</a:t>
            </a:r>
          </a:p>
        </p:txBody>
      </p:sp>
      <p:sp>
        <p:nvSpPr>
          <p:cNvPr id="3" name="Téglalap 2"/>
          <p:cNvSpPr/>
          <p:nvPr/>
        </p:nvSpPr>
        <p:spPr>
          <a:xfrm>
            <a:off x="6361612" y="254767"/>
            <a:ext cx="5381897" cy="27693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Arra, hogyha</a:t>
            </a:r>
            <a:r>
              <a:rPr kumimoji="0" lang="hu-H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Istenről</a:t>
            </a:r>
            <a:r>
              <a:rPr kumimoji="0" lang="hu-HU" sz="2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gondolkodunk, ne formázzuk meg</a:t>
            </a:r>
            <a:r>
              <a:rPr kumimoji="0" lang="hu-H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Istenről csak annyit tudhatunk és ismerhetünk, amennyit kijelent számunkra a Szentírásban. </a:t>
            </a:r>
          </a:p>
        </p:txBody>
      </p:sp>
      <p:sp>
        <p:nvSpPr>
          <p:cNvPr id="5" name="Téglalap 4"/>
          <p:cNvSpPr/>
          <p:nvPr/>
        </p:nvSpPr>
        <p:spPr>
          <a:xfrm>
            <a:off x="5029200" y="3702107"/>
            <a:ext cx="6609806" cy="23083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hu-H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Arra, hogy Isten számon kér minket is!</a:t>
            </a:r>
          </a:p>
          <a:p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Ez azt jelenti, hogy Isten nemcsak a maga szeretetét és hűségét veszi komolyan, hanem a szövetséges társa  - az ő népe -  szeretetét és hűségét is számon kéri.</a:t>
            </a:r>
          </a:p>
        </p:txBody>
      </p:sp>
      <p:sp>
        <p:nvSpPr>
          <p:cNvPr id="6" name="Téglalap 5"/>
          <p:cNvSpPr/>
          <p:nvPr/>
        </p:nvSpPr>
        <p:spPr>
          <a:xfrm>
            <a:off x="850241" y="1042484"/>
            <a:ext cx="5106421" cy="8925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hu-HU" sz="2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Mire tanít minket Isten Igéje a második parancsolatban?</a:t>
            </a:r>
          </a:p>
        </p:txBody>
      </p:sp>
      <p:cxnSp>
        <p:nvCxnSpPr>
          <p:cNvPr id="8" name="Egyenes összekötő nyíllal 7"/>
          <p:cNvCxnSpPr>
            <a:stCxn id="6" idx="3"/>
          </p:cNvCxnSpPr>
          <p:nvPr/>
        </p:nvCxnSpPr>
        <p:spPr>
          <a:xfrm>
            <a:off x="5956662" y="1488760"/>
            <a:ext cx="627018" cy="1506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>
            <a:stCxn id="6" idx="2"/>
          </p:cNvCxnSpPr>
          <p:nvPr/>
        </p:nvCxnSpPr>
        <p:spPr>
          <a:xfrm flipH="1">
            <a:off x="2965269" y="1935036"/>
            <a:ext cx="438183" cy="1089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>
            <a:off x="4689566" y="1935036"/>
            <a:ext cx="1672046" cy="1767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35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99131" y="260337"/>
            <a:ext cx="10058400" cy="11430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Ismételjük át az aranyborjú történetét! 2Móz 32 </a:t>
            </a:r>
            <a:b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Válaszd ki a helyes megoldást!</a:t>
            </a: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326572" y="2030871"/>
            <a:ext cx="5712506" cy="428042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4000"/>
              </a:spcBef>
            </a:pP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Ki készíttette az aranyborjút? </a:t>
            </a:r>
          </a:p>
          <a:p>
            <a:pPr>
              <a:lnSpc>
                <a:spcPct val="110000"/>
              </a:lnSpc>
              <a:spcBef>
                <a:spcPts val="4000"/>
              </a:spcBef>
            </a:pP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Honnan szerezték az aranyat az aranyborjú elkészítéséhez?</a:t>
            </a:r>
          </a:p>
          <a:p>
            <a:pPr>
              <a:lnSpc>
                <a:spcPct val="110000"/>
              </a:lnSpc>
              <a:spcBef>
                <a:spcPts val="4000"/>
              </a:spcBef>
            </a:pP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Miért öntöttek sok arany- ékszerből aranyborjút? </a:t>
            </a:r>
          </a:p>
          <a:p>
            <a:pPr>
              <a:lnSpc>
                <a:spcPct val="110000"/>
              </a:lnSpc>
              <a:spcBef>
                <a:spcPts val="4000"/>
              </a:spcBef>
            </a:pP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Mit kért Mózes Istentől?</a:t>
            </a:r>
            <a:r>
              <a:rPr lang="hu-HU" sz="1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9233815" y="2149223"/>
            <a:ext cx="954107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Helyes!</a:t>
            </a:r>
          </a:p>
        </p:txBody>
      </p:sp>
      <p:sp>
        <p:nvSpPr>
          <p:cNvPr id="18" name="Áron"/>
          <p:cNvSpPr/>
          <p:nvPr/>
        </p:nvSpPr>
        <p:spPr>
          <a:xfrm>
            <a:off x="9153822" y="2088610"/>
            <a:ext cx="1367214" cy="476726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ÁRON</a:t>
            </a:r>
          </a:p>
        </p:txBody>
      </p:sp>
      <p:sp>
        <p:nvSpPr>
          <p:cNvPr id="22" name="Szövegdoboz 21"/>
          <p:cNvSpPr txBox="1"/>
          <p:nvPr/>
        </p:nvSpPr>
        <p:spPr>
          <a:xfrm>
            <a:off x="7047166" y="3129055"/>
            <a:ext cx="1169371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Helyes!</a:t>
            </a:r>
          </a:p>
        </p:txBody>
      </p:sp>
      <p:sp>
        <p:nvSpPr>
          <p:cNvPr id="17" name="fülbevaló"/>
          <p:cNvSpPr/>
          <p:nvPr/>
        </p:nvSpPr>
        <p:spPr>
          <a:xfrm>
            <a:off x="5948254" y="3018990"/>
            <a:ext cx="3205568" cy="91737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nép arany fülbevalóiból.</a:t>
            </a:r>
          </a:p>
          <a:p>
            <a:endParaRPr lang="hu-HU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9466016" y="4750495"/>
            <a:ext cx="1297778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Helyes!</a:t>
            </a:r>
          </a:p>
        </p:txBody>
      </p:sp>
      <p:sp>
        <p:nvSpPr>
          <p:cNvPr id="20" name="Téglalap 19"/>
          <p:cNvSpPr/>
          <p:nvPr/>
        </p:nvSpPr>
        <p:spPr>
          <a:xfrm>
            <a:off x="8646528" y="4611995"/>
            <a:ext cx="343024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 Isten helyett imádják, és hogy előttük járjon ÁRON.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10187923" y="5741910"/>
            <a:ext cx="1157906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Helyes!</a:t>
            </a:r>
          </a:p>
        </p:txBody>
      </p:sp>
      <p:sp>
        <p:nvSpPr>
          <p:cNvPr id="16" name="Bocsásson meg"/>
          <p:cNvSpPr/>
          <p:nvPr/>
        </p:nvSpPr>
        <p:spPr>
          <a:xfrm>
            <a:off x="7913847" y="5629842"/>
            <a:ext cx="4048954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Bocsásson meg a népének, amiért bálványt akartak imádni.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7026557" y="2149223"/>
            <a:ext cx="1210588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Helytelen!</a:t>
            </a:r>
          </a:p>
        </p:txBody>
      </p:sp>
      <p:sp>
        <p:nvSpPr>
          <p:cNvPr id="27" name="Lekerekített téglalap 26"/>
          <p:cNvSpPr/>
          <p:nvPr/>
        </p:nvSpPr>
        <p:spPr>
          <a:xfrm>
            <a:off x="6920527" y="2076152"/>
            <a:ext cx="1525548" cy="47672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MÓZES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9526137" y="3389531"/>
            <a:ext cx="1326004" cy="40011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Helytelen!</a:t>
            </a:r>
          </a:p>
        </p:txBody>
      </p:sp>
      <p:sp>
        <p:nvSpPr>
          <p:cNvPr id="29" name="babilonia"/>
          <p:cNvSpPr/>
          <p:nvPr/>
        </p:nvSpPr>
        <p:spPr>
          <a:xfrm>
            <a:off x="9377057" y="3014905"/>
            <a:ext cx="2699713" cy="914400"/>
          </a:xfrm>
          <a:prstGeom prst="roundRect">
            <a:avLst>
              <a:gd name="adj" fmla="val 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Kölcsönkérték a babiloniaktól.</a:t>
            </a:r>
          </a:p>
        </p:txBody>
      </p:sp>
      <p:sp>
        <p:nvSpPr>
          <p:cNvPr id="30" name="Szövegdoboz 29"/>
          <p:cNvSpPr txBox="1"/>
          <p:nvPr/>
        </p:nvSpPr>
        <p:spPr>
          <a:xfrm>
            <a:off x="6035715" y="4719717"/>
            <a:ext cx="1326004" cy="40011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Helytelen!</a:t>
            </a:r>
          </a:p>
        </p:txBody>
      </p:sp>
      <p:sp>
        <p:nvSpPr>
          <p:cNvPr id="31" name="Kincset"/>
          <p:cNvSpPr/>
          <p:nvPr/>
        </p:nvSpPr>
        <p:spPr>
          <a:xfrm>
            <a:off x="5246130" y="4611994"/>
            <a:ext cx="3224872" cy="646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 együtt lehessen tartani a sok kincset. </a:t>
            </a:r>
          </a:p>
        </p:txBody>
      </p:sp>
      <p:sp>
        <p:nvSpPr>
          <p:cNvPr id="32" name="Szövegdoboz 31"/>
          <p:cNvSpPr txBox="1"/>
          <p:nvPr/>
        </p:nvSpPr>
        <p:spPr>
          <a:xfrm>
            <a:off x="5773783" y="5741910"/>
            <a:ext cx="1210588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Helytelen!</a:t>
            </a:r>
          </a:p>
        </p:txBody>
      </p:sp>
      <p:sp>
        <p:nvSpPr>
          <p:cNvPr id="33" name="bünti"/>
          <p:cNvSpPr/>
          <p:nvPr/>
        </p:nvSpPr>
        <p:spPr>
          <a:xfrm>
            <a:off x="5203083" y="5607377"/>
            <a:ext cx="2518536" cy="646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 büntesse meg a népet vétkükért. </a:t>
            </a:r>
          </a:p>
        </p:txBody>
      </p:sp>
      <p:pic>
        <p:nvPicPr>
          <p:cNvPr id="34" name="Kép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9251" y="122467"/>
            <a:ext cx="1429716" cy="140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6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20" grpId="0" animBg="1"/>
      <p:bldP spid="16" grpId="0" animBg="1"/>
      <p:bldP spid="27" grpId="0" animBg="1"/>
      <p:bldP spid="29" grpId="0" animBg="1"/>
      <p:bldP spid="31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437683" y="297811"/>
            <a:ext cx="10825343" cy="112603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Oldjátok meg a feladatot és 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beszélgessetek </a:t>
            </a:r>
            <a:r>
              <a:rPr lang="hu-HU">
                <a:latin typeface="Arial" panose="020B0604020202020204" pitchFamily="34" charset="0"/>
                <a:cs typeface="Arial" panose="020B0604020202020204" pitchFamily="34" charset="0"/>
              </a:rPr>
              <a:t>róla!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20459" y="2886893"/>
            <a:ext cx="8915400" cy="1985554"/>
          </a:xfrm>
        </p:spPr>
        <p:txBody>
          <a:bodyPr>
            <a:normAutofit/>
          </a:bodyPr>
          <a:lstStyle/>
          <a:p>
            <a:r>
              <a:rPr lang="sv-SE" sz="2600" dirty="0">
                <a:latin typeface="Arial" panose="020B0604020202020204" pitchFamily="34" charset="0"/>
                <a:cs typeface="Arial" panose="020B0604020202020204" pitchFamily="34" charset="0"/>
              </a:rPr>
              <a:t>Hogyan ragaszkodhatunk Istenhez,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600" dirty="0">
                <a:latin typeface="Arial" panose="020B0604020202020204" pitchFamily="34" charset="0"/>
                <a:cs typeface="Arial" panose="020B0604020202020204" pitchFamily="34" charset="0"/>
              </a:rPr>
              <a:t>ha nem látjuk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 Őt</a:t>
            </a:r>
            <a:r>
              <a:rPr lang="sv-SE" sz="2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hu-H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Milyen helyzetben fordulhatunk Hozzá?</a:t>
            </a:r>
          </a:p>
          <a:p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Hogyan tisztelhetjük Istent megfelelő módon?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826" y="4795551"/>
            <a:ext cx="1737717" cy="167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1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02361" y="178075"/>
            <a:ext cx="5535706" cy="977178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hu-HU" sz="3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Hallgassuk meg ezt az éneket!</a:t>
            </a:r>
            <a:br>
              <a:rPr lang="hu-HU" sz="3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3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7705" y="207571"/>
            <a:ext cx="1346492" cy="1350296"/>
          </a:xfrm>
          <a:prstGeom prst="rect">
            <a:avLst/>
          </a:prstGeom>
        </p:spPr>
      </p:pic>
      <p:pic>
        <p:nvPicPr>
          <p:cNvPr id="5" name="PINT_R B_LA _ _JRATERVEZ_S Official video">
            <a:hlinkClick r:id="" action="ppaction://media"/>
            <a:extLst>
              <a:ext uri="{FF2B5EF4-FFF2-40B4-BE49-F238E27FC236}">
                <a16:creationId xmlns:a16="http://schemas.microsoft.com/office/drawing/2014/main" id="{757653C1-1893-CD34-1CF6-0C4E1A8DD6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319" y="1277937"/>
            <a:ext cx="9001948" cy="506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6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54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1594970" y="1876659"/>
            <a:ext cx="9002060" cy="26776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„Ne csinálj magadnak</a:t>
            </a:r>
          </a:p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semmiféle bálványszobrot…</a:t>
            </a:r>
          </a:p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Ne imádd és ne tiszteld azokat, mert én, az Úr, a te Istened,</a:t>
            </a:r>
          </a:p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féltőn szerető Isten vagyok!”</a:t>
            </a:r>
          </a:p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(2Móz 20,4–5)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3422832" y="516364"/>
            <a:ext cx="4737643" cy="477054"/>
          </a:xfrm>
          <a:prstGeom prst="rect">
            <a:avLst/>
          </a:prstGeom>
          <a:solidFill>
            <a:srgbClr val="FFE468"/>
          </a:solidFill>
        </p:spPr>
        <p:txBody>
          <a:bodyPr wrap="square" rtlCol="0">
            <a:spAutoFit/>
          </a:bodyPr>
          <a:lstStyle/>
          <a:p>
            <a:r>
              <a:rPr lang="hu-HU" sz="2500" dirty="0">
                <a:solidFill>
                  <a:srgbClr val="009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Jegyezd meg az aranymondást!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D0B4B63-89E2-D238-5CF3-ECCA1A3DD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986" y="4799843"/>
            <a:ext cx="2469094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5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ercs függőlegesen 1"/>
          <p:cNvSpPr/>
          <p:nvPr/>
        </p:nvSpPr>
        <p:spPr>
          <a:xfrm>
            <a:off x="1698171" y="35029"/>
            <a:ext cx="7732085" cy="6230983"/>
          </a:xfrm>
          <a:prstGeom prst="vertic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3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Atyánk, aki a mennyekben vagy, szenteltessék meg a te neved,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jöjjön el a te országod, legyen meg a te akaratod, amint a mennyben, úgy a földön is;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Mindennapi kenyerünket add meg nekünk ma,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bocsásd meg vétkeinket, miképpen mi is megbocsátunk az ellenünk vétkezőknek;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ne </a:t>
            </a:r>
            <a:r>
              <a:rPr lang="hu-HU" sz="23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vígy</a:t>
            </a: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minket kísértésbe, de szabadíts meg a gonosztól;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Mert tied az ország, a hatalom és a dicsőség mindörökké.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Ámen.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(Mt 6,9-13)</a:t>
            </a:r>
          </a:p>
        </p:txBody>
      </p:sp>
      <p:pic>
        <p:nvPicPr>
          <p:cNvPr id="4" name="Kép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22097" y="4911401"/>
            <a:ext cx="1525605" cy="1620027"/>
          </a:xfrm>
          <a:prstGeom prst="rect">
            <a:avLst/>
          </a:prstGeom>
        </p:spPr>
      </p:pic>
      <p:sp>
        <p:nvSpPr>
          <p:cNvPr id="3" name="Szabályos ötszög 2"/>
          <p:cNvSpPr/>
          <p:nvPr/>
        </p:nvSpPr>
        <p:spPr>
          <a:xfrm>
            <a:off x="8007532" y="300212"/>
            <a:ext cx="3535527" cy="1071387"/>
          </a:xfrm>
          <a:prstGeom prst="pent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u-HU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Imádkozzunk!</a:t>
            </a:r>
          </a:p>
        </p:txBody>
      </p:sp>
    </p:spTree>
    <p:extLst>
      <p:ext uri="{BB962C8B-B14F-4D97-AF65-F5344CB8AC3E}">
        <p14:creationId xmlns:p14="http://schemas.microsoft.com/office/powerpoint/2010/main" val="323637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0" y="25495"/>
            <a:ext cx="1413614" cy="143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1745457" y="328076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301" y="1145881"/>
            <a:ext cx="4981011" cy="4961704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240104" y="1591768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425531" y="2471037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6096000" y="5550519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1522062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22045" y="4741817"/>
            <a:ext cx="1397725" cy="13716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469570" y="265380"/>
            <a:ext cx="8978685" cy="5847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Kezdjük közös imádsággal a hittanórát!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770" y="1238821"/>
            <a:ext cx="5380529" cy="5404180"/>
          </a:xfrm>
          <a:prstGeom prst="rect">
            <a:avLst/>
          </a:prstGeom>
        </p:spPr>
      </p:pic>
      <p:sp>
        <p:nvSpPr>
          <p:cNvPr id="9" name="Lekerekített téglalap 8"/>
          <p:cNvSpPr/>
          <p:nvPr/>
        </p:nvSpPr>
        <p:spPr>
          <a:xfrm>
            <a:off x="7363777" y="2560418"/>
            <a:ext cx="4525834" cy="329683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766F5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mai hittanórán arról lesz szó, hogy </a:t>
            </a:r>
            <a:r>
              <a:rPr lang="hu-HU" sz="3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csak</a:t>
            </a:r>
            <a:r>
              <a:rPr lang="hu-HU" sz="3200" noProof="0" dirty="0">
                <a:solidFill>
                  <a:srgbClr val="766F5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</a:t>
            </a:r>
            <a:r>
              <a:rPr lang="hu-HU" sz="3200" noProof="0" dirty="0">
                <a:solidFill>
                  <a:srgbClr val="766F5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imádjuk</a:t>
            </a:r>
            <a:r>
              <a:rPr kumimoji="0" lang="hu-HU" sz="3200" b="0" i="0" u="none" strike="noStrike" kern="1200" cap="none" spc="0" normalizeH="0" noProof="0" dirty="0">
                <a:ln>
                  <a:noFill/>
                </a:ln>
                <a:solidFill>
                  <a:srgbClr val="766F5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766F5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27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3849" y="59267"/>
            <a:ext cx="1054981" cy="1057962"/>
          </a:xfrm>
          <a:prstGeom prst="rect">
            <a:avLst/>
          </a:prstGeom>
        </p:spPr>
      </p:pic>
      <p:sp>
        <p:nvSpPr>
          <p:cNvPr id="11" name="Téglalap 10"/>
          <p:cNvSpPr/>
          <p:nvPr/>
        </p:nvSpPr>
        <p:spPr>
          <a:xfrm>
            <a:off x="6096000" y="1497509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1221321" y="3125007"/>
            <a:ext cx="45175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221321" y="1437131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hu-HU" sz="2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Tied a hatalom Rogikonfi 2019">
            <a:hlinkClick r:id="" action="ppaction://media"/>
            <a:extLst>
              <a:ext uri="{FF2B5EF4-FFF2-40B4-BE49-F238E27FC236}">
                <a16:creationId xmlns:a16="http://schemas.microsoft.com/office/drawing/2014/main" id="{2A7EC993-B4D0-C0D5-8A26-B339A541F4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161" y="808636"/>
            <a:ext cx="9946518" cy="5594917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DB6B7AEF-A7EC-C7B6-366C-D53B136087B3}"/>
              </a:ext>
            </a:extLst>
          </p:cNvPr>
          <p:cNvSpPr txBox="1"/>
          <p:nvPr/>
        </p:nvSpPr>
        <p:spPr>
          <a:xfrm>
            <a:off x="3425979" y="162305"/>
            <a:ext cx="4809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Miközben a dalt hallgatod, gondolkozz el azon, hogyan tisztelhetjük Istent?</a:t>
            </a:r>
          </a:p>
        </p:txBody>
      </p:sp>
    </p:spTree>
    <p:extLst>
      <p:ext uri="{BB962C8B-B14F-4D97-AF65-F5344CB8AC3E}">
        <p14:creationId xmlns:p14="http://schemas.microsoft.com/office/powerpoint/2010/main" val="349081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94720" y="143343"/>
            <a:ext cx="9002560" cy="1267389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Nézd meg ezeket a képeket!</a:t>
            </a:r>
            <a:b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Beszéld meg a padtársaddal, hogy mit ábrázolnak!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94010">
            <a:off x="373545" y="3095166"/>
            <a:ext cx="1720053" cy="3050227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502" y="1546857"/>
            <a:ext cx="3076262" cy="2399484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734" y="1313647"/>
            <a:ext cx="3781045" cy="2525738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0183" y="4398444"/>
            <a:ext cx="3441168" cy="2291818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5759" y="4111401"/>
            <a:ext cx="1853148" cy="24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9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415580" y="129507"/>
            <a:ext cx="4974887" cy="786014"/>
          </a:xfrm>
        </p:spPr>
        <p:txBody>
          <a:bodyPr>
            <a:normAutofit/>
          </a:bodyPr>
          <a:lstStyle/>
          <a:p>
            <a:pPr algn="l"/>
            <a:r>
              <a:rPr lang="sv-SE" sz="3600" dirty="0">
                <a:solidFill>
                  <a:schemeClr val="accent1"/>
                </a:solidFill>
                <a:highlight>
                  <a:srgbClr val="FDFAE2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3600" dirty="0">
                <a:solidFill>
                  <a:schemeClr val="accent1"/>
                </a:solidFill>
                <a:highlight>
                  <a:srgbClr val="FDFAE2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második parancsolat: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220957" y="2274390"/>
            <a:ext cx="9144000" cy="2181496"/>
          </a:xfrm>
          <a:solidFill>
            <a:srgbClr val="FDFAE2"/>
          </a:solidFill>
          <a:ln w="5715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hu-HU" sz="2600" dirty="0">
                <a:solidFill>
                  <a:srgbClr val="C00000"/>
                </a:solidFill>
                <a:highlight>
                  <a:srgbClr val="FDFAE2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„Ne csinálj magadnak semmiféle </a:t>
            </a:r>
            <a:r>
              <a:rPr lang="hu-HU" sz="2600" i="1" dirty="0">
                <a:solidFill>
                  <a:srgbClr val="C00000"/>
                </a:solidFill>
                <a:highlight>
                  <a:srgbClr val="FDFAE2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bálványszobrot </a:t>
            </a:r>
            <a:r>
              <a:rPr lang="hu-HU" sz="2600" dirty="0">
                <a:solidFill>
                  <a:srgbClr val="C00000"/>
                </a:solidFill>
                <a:highlight>
                  <a:srgbClr val="FDFAE2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azoknak a képmására, amik fenn az égben, lenn a földön vagy a föld alatt, a vízben vannak. </a:t>
            </a:r>
            <a:br>
              <a:rPr lang="hu-HU" sz="2600" dirty="0">
                <a:highlight>
                  <a:srgbClr val="FDFAE2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600" dirty="0">
                <a:solidFill>
                  <a:srgbClr val="C00000"/>
                </a:solidFill>
                <a:highlight>
                  <a:srgbClr val="FDFAE2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Ne imádd és ne tiszteld azokat, mert én, az Úr, a te Istened, féltőn szerető Isten vagyok!” (2Móz 20,4-5)</a:t>
            </a: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933" y="4546996"/>
            <a:ext cx="3881667" cy="218149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1D83CFB-478F-F38F-97F7-35B6A8F50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5" y="129507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9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95787" y="86126"/>
            <a:ext cx="5400426" cy="891181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Mi az a bálványszobor?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6730" y="1224267"/>
            <a:ext cx="6712584" cy="4907283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hu-H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A bálvány szóval kapcsolatban általában bálványképekre, vagy szobrokra gondolhatunk. </a:t>
            </a:r>
          </a:p>
          <a:p>
            <a:pPr marL="0" indent="0">
              <a:buNone/>
            </a:pP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A bálványszobrok lehettek ember, vagy állat formájúak, esetleg keverék alakok is. A képen ez utóbbiak közül láthatsz egyet, amely egy bika fejű emberalakot ábrázol. </a:t>
            </a:r>
          </a:p>
          <a:p>
            <a:pPr marL="0" indent="0">
              <a:buNone/>
            </a:pP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De domborműveken is lehet látni a nap, a hold, vagy a csillagok képét, szintén istenalakok jelképeiként. A szobrok anyaga lehetett akár arany, ezüst, réz, vas, fa, esetleg még kő is.</a:t>
            </a:r>
          </a:p>
          <a:p>
            <a:pPr marL="0" indent="0">
              <a:buNone/>
            </a:pP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A pogány népek valamilyen formában kiábrázolták isteneiket, ezek voltak a bálványszobrok. </a:t>
            </a:r>
          </a:p>
          <a:p>
            <a:pPr marL="0" indent="0">
              <a:buNone/>
            </a:pPr>
            <a:endParaRPr lang="hu-HU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0A5FC979-24FA-AB13-A498-CCBC7D1C8486}"/>
              </a:ext>
            </a:extLst>
          </p:cNvPr>
          <p:cNvSpPr/>
          <p:nvPr/>
        </p:nvSpPr>
        <p:spPr>
          <a:xfrm>
            <a:off x="7653175" y="1224267"/>
            <a:ext cx="3878425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Tudod-e?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bikát az ókori Keleten a harci erő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jelképének tekintették. 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Az egyiptomiak egy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Ápisz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nevű bikaszobrot tiszteltek.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Úgy képzelték, ez a szobor az istenség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képmása.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E160213F-8DCE-2FC9-EED6-BE36009A5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510" y="4435659"/>
            <a:ext cx="1707640" cy="2422341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B6A54CAE-5A0A-256F-AE9F-E59B0AC89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1143" y="4174067"/>
            <a:ext cx="2066164" cy="244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7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207" y="113370"/>
            <a:ext cx="10036731" cy="6703584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431074" y="341230"/>
            <a:ext cx="4010297" cy="624786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Tudod-e?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Bálvány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lehet minden, amit az ember úgy tisztel, mintha isten lenne a számára.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Azután a bálványától várja, hogy szerencsét hozzon az életébe.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Akár egy tárgy, akár egy gondolat, vagy egy ember is válhat bálvánnyá.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„</a:t>
            </a:r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bálványoz” szavunk</a:t>
            </a: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éppen arra utal, amikor valaki egy másik személyt, esetleg önmagát isteníti és ezáltal mások fölé emel.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Híres emberek, például sportolók is könnyen válhatnak bálvánnyá. 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143" y="247265"/>
            <a:ext cx="1365622" cy="1347333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33709D49-79DA-F10E-72C2-DDC9AB9E1C17}"/>
              </a:ext>
            </a:extLst>
          </p:cNvPr>
          <p:cNvSpPr txBox="1"/>
          <p:nvPr/>
        </p:nvSpPr>
        <p:spPr>
          <a:xfrm>
            <a:off x="4702631" y="5380672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u-HU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tízparancsolatban az Úr az Ő egyedüli tiszteletét követeli meg népétől.</a:t>
            </a:r>
          </a:p>
          <a:p>
            <a:pPr marL="0" indent="0">
              <a:buNone/>
            </a:pPr>
            <a:r>
              <a:rPr lang="hu-HU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Izráelben Istennek a kiábrázolása tiltva volt bármilyen formában.</a:t>
            </a:r>
          </a:p>
          <a:p>
            <a:pPr marL="0" indent="0">
              <a:buNone/>
            </a:pPr>
            <a:endParaRPr lang="hu-H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04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42508" y="3142122"/>
            <a:ext cx="9112174" cy="2351419"/>
          </a:xfrm>
          <a:solidFill>
            <a:srgbClr val="FFFB8A"/>
          </a:solidFill>
        </p:spPr>
        <p:txBody>
          <a:bodyPr>
            <a:noAutofit/>
          </a:bodyPr>
          <a:lstStyle/>
          <a:p>
            <a:r>
              <a:rPr lang="hu-HU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lehet a különbség Isten és a bálványok között</a:t>
            </a:r>
            <a:r>
              <a:rPr lang="sv-SE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endParaRPr lang="hu-HU" sz="3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n-NO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Miért </a:t>
            </a:r>
            <a:r>
              <a:rPr lang="hu-HU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lehet </a:t>
            </a:r>
            <a:r>
              <a:rPr lang="nn-NO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veszélyes, ha valaki bálványként tisztel valamit?</a:t>
            </a:r>
            <a:endParaRPr lang="hu-HU" sz="3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096" y="857894"/>
            <a:ext cx="1709742" cy="168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722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31074" y="1923410"/>
            <a:ext cx="5473337" cy="4813292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Isten népe számára, nem volt mindig könnyű Istenben hinni, mert szerették volna Őt közvetlenül is látni.  </a:t>
            </a:r>
          </a:p>
          <a:p>
            <a:pPr marL="0" indent="0" algn="just">
              <a:buNone/>
            </a:pP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Amikor sokáig várták Mózest, Áront kérték meg, hogy készítsen nekik egy istent. Áron tehát, összeszedte a nép aranyfülbevalóit és egy borjúszobrot készíttetett.</a:t>
            </a:r>
          </a:p>
          <a:p>
            <a:pPr marL="0" indent="0" algn="just">
              <a:buNone/>
            </a:pP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A nép egy borjú szobrát tisztelte, mintha abban jelen lett volna Isten.</a:t>
            </a:r>
          </a:p>
          <a:p>
            <a:pPr marL="0" indent="0" algn="just">
              <a:buNone/>
            </a:pP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Isten tudott erről és elmondta Mózesnek. Mózes a két kőtáblára írt Isten törvényével indult le a hegyről. 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759126" y="195466"/>
            <a:ext cx="8633070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Olvassátok el az aranyborjú történetét a Bibliából! </a:t>
            </a:r>
            <a:endParaRPr lang="hu-H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313220" y="2786323"/>
            <a:ext cx="546547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Mózes haragra gerjedt, mikor látta mi történt, és ledobta a kőtáblákat, és összetörte azokat. </a:t>
            </a:r>
          </a:p>
          <a:p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Ezután visszament az Úrhoz és imádkozott a népéért. </a:t>
            </a:r>
          </a:p>
          <a:p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Isten bocsánatát kérte a nép vétke miatt.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Isten megszánta őket és megbocsájtott, és újra odaadta a két kőtáblát Mózesnek.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462" y="276028"/>
            <a:ext cx="1623231" cy="1618658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4068855" y="1413381"/>
            <a:ext cx="4971233" cy="430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 kattints a 2Móz 32 elolvasásához!</a:t>
            </a:r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18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7" grpId="0"/>
    </p:bldLst>
  </p:timing>
</p:sld>
</file>

<file path=ppt/theme/theme1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4921</TotalTime>
  <Words>979</Words>
  <Application>Microsoft Office PowerPoint</Application>
  <PresentationFormat>Szélesvásznú</PresentationFormat>
  <Paragraphs>108</Paragraphs>
  <Slides>17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17</vt:i4>
      </vt:variant>
    </vt:vector>
  </HeadingPairs>
  <TitlesOfParts>
    <vt:vector size="27" baseType="lpstr">
      <vt:lpstr>Arial</vt:lpstr>
      <vt:lpstr>Arial</vt:lpstr>
      <vt:lpstr>Calibri</vt:lpstr>
      <vt:lpstr>Calibri Light</vt:lpstr>
      <vt:lpstr>Century Gothic</vt:lpstr>
      <vt:lpstr>Times New Roman</vt:lpstr>
      <vt:lpstr>Wingdings</vt:lpstr>
      <vt:lpstr>Wingdings 3</vt:lpstr>
      <vt:lpstr>7_Szálak</vt:lpstr>
      <vt:lpstr>Office-téma</vt:lpstr>
      <vt:lpstr>PowerPoint-bemutató</vt:lpstr>
      <vt:lpstr>PowerPoint-bemutató</vt:lpstr>
      <vt:lpstr>PowerPoint-bemutató</vt:lpstr>
      <vt:lpstr>Nézd meg ezeket a képeket! Beszéld meg a padtársaddal, hogy mit ábrázolnak!</vt:lpstr>
      <vt:lpstr>A második parancsolat:</vt:lpstr>
      <vt:lpstr>Mi az a bálványszobor?</vt:lpstr>
      <vt:lpstr>PowerPoint-bemutató</vt:lpstr>
      <vt:lpstr>PowerPoint-bemutató</vt:lpstr>
      <vt:lpstr>PowerPoint-bemutató</vt:lpstr>
      <vt:lpstr>A második parancsolat jelentősége </vt:lpstr>
      <vt:lpstr>PowerPoint-bemutató</vt:lpstr>
      <vt:lpstr>Ismételjük át az aranyborjú történetét! 2Móz 32  Válaszd ki a helyes megoldást!</vt:lpstr>
      <vt:lpstr>PowerPoint-bemutató</vt:lpstr>
      <vt:lpstr>Hallgassuk meg ezt az éneket! 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Zimányi Noémi</dc:creator>
  <cp:lastModifiedBy>László Faragó</cp:lastModifiedBy>
  <cp:revision>812</cp:revision>
  <dcterms:created xsi:type="dcterms:W3CDTF">2020-03-16T06:58:02Z</dcterms:created>
  <dcterms:modified xsi:type="dcterms:W3CDTF">2025-11-10T17:20:56Z</dcterms:modified>
</cp:coreProperties>
</file>