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367" r:id="rId3"/>
    <p:sldId id="371" r:id="rId4"/>
    <p:sldId id="354" r:id="rId5"/>
    <p:sldId id="372" r:id="rId6"/>
    <p:sldId id="364" r:id="rId7"/>
    <p:sldId id="365" r:id="rId8"/>
    <p:sldId id="369" r:id="rId9"/>
    <p:sldId id="360" r:id="rId10"/>
    <p:sldId id="307" r:id="rId11"/>
    <p:sldId id="370" r:id="rId12"/>
    <p:sldId id="355" r:id="rId13"/>
    <p:sldId id="373" r:id="rId14"/>
    <p:sldId id="306" r:id="rId15"/>
    <p:sldId id="305"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E2"/>
    <a:srgbClr val="773D22"/>
    <a:srgbClr val="F8974E"/>
    <a:srgbClr val="87818D"/>
    <a:srgbClr val="F7D097"/>
    <a:srgbClr val="F1B051"/>
    <a:srgbClr val="AE2E51"/>
    <a:srgbClr val="CAE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112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sv-SE"/>
          </a:p>
        </p:txBody>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0493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8915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97176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452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01276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5034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677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697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8806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5759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6845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364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253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493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7048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3157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sv-SE"/>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sv-SE"/>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sv-SE"/>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sv-SE"/>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sv-SE"/>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sv-SE"/>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sv-SE"/>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sv-SE"/>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sv-SE"/>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sv-SE"/>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sv-SE"/>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sv-SE"/>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sv-SE"/>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sv-SE"/>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sv-SE"/>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sv-SE"/>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sv-SE"/>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sv-SE"/>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sv-SE"/>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sv-SE"/>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sv-SE"/>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sv-SE"/>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sv-SE"/>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sv-SE"/>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2025. 10. 10.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650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W2xj6v2AiIQ?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oBP_FIfHFLY?feature=oembed"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honlap.parokia.hu/lap/egy-lelkesz-bizonysagtetele/cikk/mutat/gondolatok-az-oromr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 y="7886"/>
            <a:ext cx="12192000" cy="1292662"/>
          </a:xfrm>
          <a:prstGeom prst="rect">
            <a:avLst/>
          </a:prstGeom>
          <a:solidFill>
            <a:srgbClr val="CAEB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4800" dirty="0">
                <a:solidFill>
                  <a:srgbClr val="AE2E51"/>
                </a:solidFill>
                <a:latin typeface="Arial" panose="020B0604020202020204" pitchFamily="34" charset="0"/>
                <a:cs typeface="Arial" panose="020B0604020202020204" pitchFamily="34" charset="0"/>
              </a:rPr>
              <a:t>Istennel az örömeinkben!</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3000" dirty="0">
                <a:solidFill>
                  <a:srgbClr val="AE2E51"/>
                </a:solidFill>
                <a:latin typeface="Arial" panose="020B0604020202020204" pitchFamily="34" charset="0"/>
                <a:cs typeface="Arial" panose="020B0604020202020204" pitchFamily="34" charset="0"/>
              </a:rPr>
              <a:t>(Olvasmány)    </a:t>
            </a:r>
            <a:endParaRPr kumimoji="0" lang="hu-HU" sz="3000" b="0" i="0" u="none" strike="noStrike" kern="1200" cap="none" spc="0" normalizeH="0" baseline="0" noProof="0" dirty="0">
              <a:ln>
                <a:noFill/>
              </a:ln>
              <a:solidFill>
                <a:srgbClr val="AE2E51"/>
              </a:solidFill>
              <a:effectLst/>
              <a:uLnTx/>
              <a:uFillTx/>
              <a:latin typeface="Arial" panose="020B0604020202020204" pitchFamily="34" charset="0"/>
              <a:cs typeface="Arial" panose="020B0604020202020204" pitchFamily="34" charset="0"/>
            </a:endParaRPr>
          </a:p>
        </p:txBody>
      </p:sp>
      <p:sp>
        <p:nvSpPr>
          <p:cNvPr id="3" name="Szövegdoboz 2"/>
          <p:cNvSpPr txBox="1"/>
          <p:nvPr/>
        </p:nvSpPr>
        <p:spPr>
          <a:xfrm>
            <a:off x="6096000" y="2891366"/>
            <a:ext cx="5840389" cy="2062103"/>
          </a:xfrm>
          <a:prstGeom prst="rect">
            <a:avLst/>
          </a:prstGeom>
          <a:noFill/>
        </p:spPr>
        <p:txBody>
          <a:bodyPr wrap="square" rtlCol="0">
            <a:spAutoFit/>
          </a:bodyPr>
          <a:lstStyle/>
          <a:p>
            <a:endParaRPr lang="hu-HU" sz="3200" dirty="0">
              <a:latin typeface="Arial" panose="020B0604020202020204" pitchFamily="34" charset="0"/>
              <a:cs typeface="Arial" panose="020B0604020202020204" pitchFamily="34" charset="0"/>
            </a:endParaRPr>
          </a:p>
          <a:p>
            <a:r>
              <a:rPr lang="hu-HU" sz="3200" dirty="0">
                <a:latin typeface="Arial" panose="020B0604020202020204" pitchFamily="34" charset="0"/>
                <a:cs typeface="Arial" panose="020B0604020202020204" pitchFamily="34" charset="0"/>
              </a:rPr>
              <a:t>Áldás, Békesség!</a:t>
            </a:r>
            <a:endParaRPr lang="sv-SE" sz="3200" dirty="0">
              <a:latin typeface="Arial" panose="020B0604020202020204" pitchFamily="34" charset="0"/>
              <a:cs typeface="Arial" panose="020B0604020202020204" pitchFamily="34" charset="0"/>
            </a:endParaRPr>
          </a:p>
          <a:p>
            <a:r>
              <a:rPr lang="sv-SE" sz="3200" dirty="0">
                <a:latin typeface="Arial" panose="020B0604020202020204" pitchFamily="34" charset="0"/>
                <a:cs typeface="Arial" panose="020B0604020202020204" pitchFamily="34" charset="0"/>
              </a:rPr>
              <a:t>Er</a:t>
            </a:r>
            <a:r>
              <a:rPr lang="hu-HU" sz="3200" dirty="0">
                <a:latin typeface="Arial" panose="020B0604020202020204" pitchFamily="34" charset="0"/>
                <a:cs typeface="Arial" panose="020B0604020202020204" pitchFamily="34" charset="0"/>
              </a:rPr>
              <a:t>ős vár a mi Istenünk!</a:t>
            </a:r>
          </a:p>
          <a:p>
            <a:r>
              <a:rPr lang="hu-HU" sz="3200" dirty="0">
                <a:latin typeface="Arial" panose="020B0604020202020204" pitchFamily="34" charset="0"/>
                <a:cs typeface="Arial" panose="020B0604020202020204" pitchFamily="34" charset="0"/>
              </a:rPr>
              <a:t>Dicsértessék a Jézus Krisztus!</a:t>
            </a:r>
          </a:p>
        </p:txBody>
      </p:sp>
      <p:sp>
        <p:nvSpPr>
          <p:cNvPr id="2" name="Lekerekített téglalap 1"/>
          <p:cNvSpPr/>
          <p:nvPr/>
        </p:nvSpPr>
        <p:spPr>
          <a:xfrm>
            <a:off x="376618" y="1651355"/>
            <a:ext cx="3991350" cy="144614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2600" b="1" dirty="0">
                <a:solidFill>
                  <a:schemeClr val="tx2">
                    <a:lumMod val="50000"/>
                  </a:schemeClr>
                </a:solidFill>
                <a:latin typeface="Arial" panose="020B0604020202020204" pitchFamily="34" charset="0"/>
                <a:cs typeface="Arial" panose="020B0604020202020204" pitchFamily="34" charset="0"/>
              </a:rPr>
              <a:t>A mai óra címe:</a:t>
            </a:r>
          </a:p>
          <a:p>
            <a:pPr lvl="0" algn="ctr">
              <a:defRPr/>
            </a:pPr>
            <a:r>
              <a:rPr lang="hu-HU" sz="2600" dirty="0">
                <a:solidFill>
                  <a:schemeClr val="tx2">
                    <a:lumMod val="50000"/>
                  </a:schemeClr>
                </a:solidFill>
                <a:latin typeface="Arial" panose="020B0604020202020204" pitchFamily="34" charset="0"/>
                <a:cs typeface="Arial" panose="020B0604020202020204" pitchFamily="34" charset="0"/>
              </a:rPr>
              <a:t>Együtt örülj Istennel!</a:t>
            </a:r>
          </a:p>
        </p:txBody>
      </p:sp>
    </p:spTree>
    <p:extLst>
      <p:ext uri="{BB962C8B-B14F-4D97-AF65-F5344CB8AC3E}">
        <p14:creationId xmlns:p14="http://schemas.microsoft.com/office/powerpoint/2010/main" val="286187270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274320" y="-23422"/>
            <a:ext cx="11917681" cy="6858392"/>
          </a:xfrm>
          <a:prstGeom prst="rect">
            <a:avLst/>
          </a:prstGeom>
        </p:spPr>
      </p:pic>
      <p:sp>
        <p:nvSpPr>
          <p:cNvPr id="2" name="Cím 1"/>
          <p:cNvSpPr>
            <a:spLocks noGrp="1"/>
          </p:cNvSpPr>
          <p:nvPr>
            <p:ph type="title"/>
          </p:nvPr>
        </p:nvSpPr>
        <p:spPr>
          <a:xfrm>
            <a:off x="378843" y="482873"/>
            <a:ext cx="9584372" cy="865056"/>
          </a:xfrm>
          <a:solidFill>
            <a:schemeClr val="bg2"/>
          </a:solidFill>
        </p:spPr>
        <p:txBody>
          <a:bodyPr/>
          <a:lstStyle/>
          <a:p>
            <a:r>
              <a:rPr lang="hu-HU" dirty="0">
                <a:latin typeface="Arial" panose="020B0604020202020204" pitchFamily="34" charset="0"/>
                <a:cs typeface="Arial" panose="020B0604020202020204" pitchFamily="34" charset="0"/>
              </a:rPr>
              <a:t>A mai óra fontos üzenetei</a:t>
            </a:r>
          </a:p>
        </p:txBody>
      </p:sp>
      <p:pic>
        <p:nvPicPr>
          <p:cNvPr id="4" name="Kép 3"/>
          <p:cNvPicPr>
            <a:picLocks noChangeAspect="1"/>
          </p:cNvPicPr>
          <p:nvPr/>
        </p:nvPicPr>
        <p:blipFill>
          <a:blip r:embed="rId3"/>
          <a:stretch>
            <a:fillRect/>
          </a:stretch>
        </p:blipFill>
        <p:spPr>
          <a:xfrm>
            <a:off x="10348699" y="299642"/>
            <a:ext cx="1457818" cy="1443431"/>
          </a:xfrm>
          <a:prstGeom prst="rect">
            <a:avLst/>
          </a:prstGeom>
        </p:spPr>
      </p:pic>
      <p:sp>
        <p:nvSpPr>
          <p:cNvPr id="3" name="Folyamatábra: Másik feldolgozás 2"/>
          <p:cNvSpPr/>
          <p:nvPr/>
        </p:nvSpPr>
        <p:spPr>
          <a:xfrm>
            <a:off x="6871064" y="1854224"/>
            <a:ext cx="4935454" cy="4729456"/>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400" b="1" dirty="0">
                <a:solidFill>
                  <a:schemeClr val="accent5">
                    <a:lumMod val="50000"/>
                  </a:schemeClr>
                </a:solidFill>
                <a:latin typeface="Arial" panose="020B0604020202020204" pitchFamily="34" charset="0"/>
                <a:cs typeface="Arial" panose="020B0604020202020204" pitchFamily="34" charset="0"/>
              </a:rPr>
              <a:t>Az örömödben se feledkezz meg Istenről!</a:t>
            </a:r>
          </a:p>
          <a:p>
            <a:endParaRPr lang="hu-HU" sz="2400" dirty="0">
              <a:solidFill>
                <a:schemeClr val="accent5">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hu-HU" sz="2400" dirty="0">
                <a:solidFill>
                  <a:schemeClr val="accent5">
                    <a:lumMod val="50000"/>
                  </a:schemeClr>
                </a:solidFill>
                <a:latin typeface="Arial" panose="020B0604020202020204" pitchFamily="34" charset="0"/>
                <a:cs typeface="Arial" panose="020B0604020202020204" pitchFamily="34" charset="0"/>
              </a:rPr>
              <a:t>Örülhetünk mindannak, amit Isten tett és tesz értünk!</a:t>
            </a:r>
          </a:p>
          <a:p>
            <a:pPr marL="342900" indent="-342900">
              <a:buFont typeface="Wingdings" panose="05000000000000000000" pitchFamily="2" charset="2"/>
              <a:buChar char="ü"/>
            </a:pPr>
            <a:r>
              <a:rPr lang="hu-HU" sz="2400" dirty="0">
                <a:solidFill>
                  <a:schemeClr val="accent5">
                    <a:lumMod val="50000"/>
                  </a:schemeClr>
                </a:solidFill>
                <a:latin typeface="Arial" panose="020B0604020202020204" pitchFamily="34" charset="0"/>
                <a:cs typeface="Arial" panose="020B0604020202020204" pitchFamily="34" charset="0"/>
              </a:rPr>
              <a:t>Köszönd meg neki azokat a dolgokat és eseményeket is, amelyek miatt örülsz!</a:t>
            </a:r>
          </a:p>
          <a:p>
            <a:pPr marL="342900" indent="-342900">
              <a:buFont typeface="Wingdings" panose="05000000000000000000" pitchFamily="2" charset="2"/>
              <a:buChar char="ü"/>
            </a:pPr>
            <a:r>
              <a:rPr lang="hu-HU" sz="2400" dirty="0">
                <a:solidFill>
                  <a:schemeClr val="accent5">
                    <a:lumMod val="50000"/>
                  </a:schemeClr>
                </a:solidFill>
                <a:latin typeface="Arial" panose="020B0604020202020204" pitchFamily="34" charset="0"/>
                <a:cs typeface="Arial" panose="020B0604020202020204" pitchFamily="34" charset="0"/>
              </a:rPr>
              <a:t>Próbálj meg figyelni arra, hogy másoknak örömet szerezz!</a:t>
            </a:r>
          </a:p>
        </p:txBody>
      </p:sp>
    </p:spTree>
    <p:extLst>
      <p:ext uri="{BB962C8B-B14F-4D97-AF65-F5344CB8AC3E}">
        <p14:creationId xmlns:p14="http://schemas.microsoft.com/office/powerpoint/2010/main" val="1929657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00594" y="519607"/>
            <a:ext cx="8911687" cy="1280890"/>
          </a:xfrm>
          <a:solidFill>
            <a:schemeClr val="accent5">
              <a:lumMod val="20000"/>
              <a:lumOff val="80000"/>
            </a:schemeClr>
          </a:solidFill>
        </p:spPr>
        <p:txBody>
          <a:bodyPr/>
          <a:lstStyle/>
          <a:p>
            <a:r>
              <a:rPr lang="hu-HU" dirty="0">
                <a:latin typeface="Arial" panose="020B0604020202020204" pitchFamily="34" charset="0"/>
                <a:cs typeface="Arial" panose="020B0604020202020204" pitchFamily="34" charset="0"/>
              </a:rPr>
              <a:t>Mondj el most magadban egy hálaadó imádságot!</a:t>
            </a:r>
          </a:p>
        </p:txBody>
      </p:sp>
      <p:pic>
        <p:nvPicPr>
          <p:cNvPr id="5" name="Tartalom helye 4"/>
          <p:cNvPicPr>
            <a:picLocks noGrp="1" noChangeAspect="1"/>
          </p:cNvPicPr>
          <p:nvPr>
            <p:ph idx="1"/>
          </p:nvPr>
        </p:nvPicPr>
        <p:blipFill>
          <a:blip r:embed="rId2"/>
          <a:stretch>
            <a:fillRect/>
          </a:stretch>
        </p:blipFill>
        <p:spPr>
          <a:xfrm>
            <a:off x="1293491" y="2438400"/>
            <a:ext cx="5420817" cy="3610264"/>
          </a:xfrm>
          <a:prstGeom prst="rect">
            <a:avLst/>
          </a:prstGeom>
        </p:spPr>
      </p:pic>
      <p:pic>
        <p:nvPicPr>
          <p:cNvPr id="4" name="Kép 3"/>
          <p:cNvPicPr>
            <a:picLocks noChangeAspect="1"/>
          </p:cNvPicPr>
          <p:nvPr/>
        </p:nvPicPr>
        <p:blipFill>
          <a:blip r:embed="rId3"/>
          <a:stretch>
            <a:fillRect/>
          </a:stretch>
        </p:blipFill>
        <p:spPr>
          <a:xfrm>
            <a:off x="10050215" y="351469"/>
            <a:ext cx="1524132" cy="1615580"/>
          </a:xfrm>
          <a:prstGeom prst="rect">
            <a:avLst/>
          </a:prstGeom>
        </p:spPr>
      </p:pic>
      <p:sp>
        <p:nvSpPr>
          <p:cNvPr id="6" name="Lekerekített téglalap 5"/>
          <p:cNvSpPr/>
          <p:nvPr/>
        </p:nvSpPr>
        <p:spPr>
          <a:xfrm>
            <a:off x="7249886" y="2689052"/>
            <a:ext cx="3879668" cy="1214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Köszönd meg Istennek néhány mondatban azt, ami örömöt okozott neked! </a:t>
            </a:r>
          </a:p>
        </p:txBody>
      </p:sp>
    </p:spTree>
    <p:extLst>
      <p:ext uri="{BB962C8B-B14F-4D97-AF65-F5344CB8AC3E}">
        <p14:creationId xmlns:p14="http://schemas.microsoft.com/office/powerpoint/2010/main" val="285438373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5494" y="207570"/>
            <a:ext cx="10273170" cy="1425287"/>
          </a:xfrm>
          <a:solidFill>
            <a:schemeClr val="accent5">
              <a:lumMod val="20000"/>
              <a:lumOff val="80000"/>
            </a:schemeClr>
          </a:solidFill>
        </p:spPr>
        <p:txBody>
          <a:bodyPr>
            <a:normAutofit/>
          </a:bodyPr>
          <a:lstStyle/>
          <a:p>
            <a:r>
              <a:rPr lang="hu-HU" sz="3000" dirty="0">
                <a:latin typeface="Arial" panose="020B0604020202020204" pitchFamily="34" charset="0"/>
                <a:cs typeface="Arial" panose="020B0604020202020204" pitchFamily="34" charset="0"/>
              </a:rPr>
              <a:t>Hallgasd meg ezt a dalt! A címe: </a:t>
            </a:r>
            <a:r>
              <a:rPr lang="hu-HU" sz="3000" b="1" dirty="0">
                <a:latin typeface="Arial" panose="020B0604020202020204" pitchFamily="34" charset="0"/>
                <a:cs typeface="Arial" panose="020B0604020202020204" pitchFamily="34" charset="0"/>
              </a:rPr>
              <a:t>Itt a szívem</a:t>
            </a:r>
          </a:p>
        </p:txBody>
      </p:sp>
      <p:pic>
        <p:nvPicPr>
          <p:cNvPr id="4" name="Kép 3"/>
          <p:cNvPicPr>
            <a:picLocks noChangeAspect="1"/>
          </p:cNvPicPr>
          <p:nvPr/>
        </p:nvPicPr>
        <p:blipFill>
          <a:blip r:embed="rId2"/>
          <a:stretch>
            <a:fillRect/>
          </a:stretch>
        </p:blipFill>
        <p:spPr>
          <a:xfrm>
            <a:off x="10186883" y="430192"/>
            <a:ext cx="1790284" cy="1795342"/>
          </a:xfrm>
          <a:prstGeom prst="rect">
            <a:avLst/>
          </a:prstGeom>
        </p:spPr>
      </p:pic>
      <p:pic>
        <p:nvPicPr>
          <p:cNvPr id="5" name="Kép 4"/>
          <p:cNvPicPr>
            <a:picLocks noChangeAspect="1"/>
          </p:cNvPicPr>
          <p:nvPr/>
        </p:nvPicPr>
        <p:blipFill>
          <a:blip r:embed="rId3"/>
          <a:stretch>
            <a:fillRect/>
          </a:stretch>
        </p:blipFill>
        <p:spPr>
          <a:xfrm>
            <a:off x="2542405" y="2070121"/>
            <a:ext cx="6096000" cy="2314575"/>
          </a:xfrm>
          <a:prstGeom prst="rect">
            <a:avLst/>
          </a:prstGeom>
        </p:spPr>
      </p:pic>
      <p:sp>
        <p:nvSpPr>
          <p:cNvPr id="6" name="Szövegdoboz 5"/>
          <p:cNvSpPr txBox="1"/>
          <p:nvPr/>
        </p:nvSpPr>
        <p:spPr>
          <a:xfrm>
            <a:off x="1071155" y="6279581"/>
            <a:ext cx="4519250" cy="369332"/>
          </a:xfrm>
          <a:prstGeom prst="rect">
            <a:avLst/>
          </a:prstGeom>
          <a:noFill/>
        </p:spPr>
        <p:txBody>
          <a:bodyPr wrap="none" rtlCol="0">
            <a:spAutoFit/>
          </a:bodyPr>
          <a:lstStyle/>
          <a:p>
            <a:r>
              <a:rPr lang="hu-HU" dirty="0">
                <a:latin typeface="Arial" panose="020B0604020202020204" pitchFamily="34" charset="0"/>
                <a:cs typeface="Arial" panose="020B0604020202020204" pitchFamily="34" charset="0"/>
              </a:rPr>
              <a:t>A kép forrása: a videóklip egyik háttérképe</a:t>
            </a:r>
          </a:p>
        </p:txBody>
      </p:sp>
    </p:spTree>
    <p:extLst>
      <p:ext uri="{BB962C8B-B14F-4D97-AF65-F5344CB8AC3E}">
        <p14:creationId xmlns:p14="http://schemas.microsoft.com/office/powerpoint/2010/main" val="3688767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ITT A SZÍVEM - DOBNER ILLÉS feat. DOBNER ÉVI">
            <a:hlinkClick r:id="" action="ppaction://media"/>
            <a:extLst>
              <a:ext uri="{FF2B5EF4-FFF2-40B4-BE49-F238E27FC236}">
                <a16:creationId xmlns:a16="http://schemas.microsoft.com/office/drawing/2014/main" id="{E9573194-2E5A-79CB-8DFD-707AE2BB4D65}"/>
              </a:ext>
            </a:extLst>
          </p:cNvPr>
          <p:cNvPicPr>
            <a:picLocks noRot="1" noChangeAspect="1"/>
          </p:cNvPicPr>
          <p:nvPr>
            <a:videoFile r:link="rId1"/>
          </p:nvPr>
        </p:nvPicPr>
        <p:blipFill>
          <a:blip r:embed="rId3"/>
          <a:stretch>
            <a:fillRect/>
          </a:stretch>
        </p:blipFill>
        <p:spPr>
          <a:xfrm>
            <a:off x="1683265" y="768865"/>
            <a:ext cx="10160000" cy="5740400"/>
          </a:xfrm>
          <a:prstGeom prst="rect">
            <a:avLst/>
          </a:prstGeom>
        </p:spPr>
      </p:pic>
    </p:spTree>
    <p:extLst>
      <p:ext uri="{BB962C8B-B14F-4D97-AF65-F5344CB8AC3E}">
        <p14:creationId xmlns:p14="http://schemas.microsoft.com/office/powerpoint/2010/main" val="21678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3352560" y="3213877"/>
            <a:ext cx="6572368" cy="3046988"/>
          </a:xfrm>
          <a:prstGeom prst="rect">
            <a:avLst/>
          </a:prstGeom>
          <a:solidFill>
            <a:schemeClr val="accent2">
              <a:lumMod val="60000"/>
              <a:lumOff val="40000"/>
            </a:schemeClr>
          </a:solidFill>
        </p:spPr>
        <p:txBody>
          <a:bodyPr wrap="square" rtlCol="0">
            <a:spAutoFit/>
          </a:bodyPr>
          <a:lstStyle/>
          <a:p>
            <a:r>
              <a:rPr lang="hu-HU" sz="3200" b="1" i="1" dirty="0">
                <a:latin typeface="Arial" panose="020B0604020202020204" pitchFamily="34" charset="0"/>
                <a:cs typeface="Arial" panose="020B0604020202020204" pitchFamily="34" charset="0"/>
              </a:rPr>
              <a:t>„Ezért örül a szívem, és ujjong a lelkem, testem is biztonságban van.</a:t>
            </a:r>
          </a:p>
          <a:p>
            <a:r>
              <a:rPr lang="hu-HU" sz="3200" b="1" i="1" dirty="0">
                <a:latin typeface="Arial" panose="020B0604020202020204" pitchFamily="34" charset="0"/>
                <a:cs typeface="Arial" panose="020B0604020202020204" pitchFamily="34" charset="0"/>
              </a:rPr>
              <a:t>Megismerteted velem az élet útját, teljes öröm van </a:t>
            </a:r>
            <a:r>
              <a:rPr lang="hu-HU" sz="3200" b="1" i="1" dirty="0" err="1">
                <a:latin typeface="Arial" panose="020B0604020202020204" pitchFamily="34" charset="0"/>
                <a:cs typeface="Arial" panose="020B0604020202020204" pitchFamily="34" charset="0"/>
              </a:rPr>
              <a:t>tenálad</a:t>
            </a:r>
            <a:r>
              <a:rPr lang="hu-HU" sz="3200" b="1" i="1" dirty="0">
                <a:latin typeface="Arial" panose="020B0604020202020204" pitchFamily="34" charset="0"/>
                <a:cs typeface="Arial" panose="020B0604020202020204" pitchFamily="34" charset="0"/>
              </a:rPr>
              <a:t>...”</a:t>
            </a:r>
          </a:p>
          <a:p>
            <a:r>
              <a:rPr lang="hu-HU" sz="3200" dirty="0">
                <a:latin typeface="Arial" panose="020B0604020202020204" pitchFamily="34" charset="0"/>
                <a:cs typeface="Arial" panose="020B0604020202020204" pitchFamily="34" charset="0"/>
              </a:rPr>
              <a:t>Zsoltárok 16,9 és 16,11.</a:t>
            </a:r>
          </a:p>
        </p:txBody>
      </p:sp>
      <p:sp>
        <p:nvSpPr>
          <p:cNvPr id="13" name="Téglalap 12"/>
          <p:cNvSpPr/>
          <p:nvPr/>
        </p:nvSpPr>
        <p:spPr>
          <a:xfrm>
            <a:off x="2638575" y="310801"/>
            <a:ext cx="6096000" cy="707886"/>
          </a:xfrm>
          <a:prstGeom prst="rect">
            <a:avLst/>
          </a:prstGeom>
          <a:ln w="50800">
            <a:noFill/>
          </a:ln>
        </p:spPr>
        <p:txBody>
          <a:bodyPr>
            <a:spAutoFit/>
          </a:bodyPr>
          <a:lstStyle/>
          <a:p>
            <a:pPr algn="ctr"/>
            <a:r>
              <a:rPr lang="hu-HU" sz="4000" dirty="0">
                <a:solidFill>
                  <a:srgbClr val="AE2E51"/>
                </a:solidFill>
                <a:latin typeface="Times New Roman" panose="02020603050405020304" pitchFamily="18" charset="0"/>
                <a:cs typeface="Times New Roman" panose="02020603050405020304" pitchFamily="18" charset="0"/>
              </a:rPr>
              <a:t> </a:t>
            </a:r>
            <a:r>
              <a:rPr lang="hu-HU" sz="4000" dirty="0">
                <a:solidFill>
                  <a:srgbClr val="AE2E51"/>
                </a:solidFill>
                <a:latin typeface="Arial" panose="020B0604020202020204" pitchFamily="34" charset="0"/>
                <a:cs typeface="Arial" panose="020B0604020202020204" pitchFamily="34" charset="0"/>
              </a:rPr>
              <a:t>Áldás, Békesség!</a:t>
            </a:r>
          </a:p>
        </p:txBody>
      </p:sp>
      <p:sp>
        <p:nvSpPr>
          <p:cNvPr id="2" name="Szövegdoboz 1"/>
          <p:cNvSpPr txBox="1"/>
          <p:nvPr/>
        </p:nvSpPr>
        <p:spPr>
          <a:xfrm>
            <a:off x="2512300" y="1566230"/>
            <a:ext cx="8516984" cy="477054"/>
          </a:xfrm>
          <a:prstGeom prst="rect">
            <a:avLst/>
          </a:prstGeom>
          <a:solidFill>
            <a:schemeClr val="accent4">
              <a:lumMod val="20000"/>
              <a:lumOff val="80000"/>
            </a:schemeClr>
          </a:solidFill>
        </p:spPr>
        <p:txBody>
          <a:bodyPr wrap="square" rtlCol="0">
            <a:spAutoFit/>
          </a:bodyPr>
          <a:lstStyle/>
          <a:p>
            <a:r>
              <a:rPr lang="hu-HU" sz="2500" dirty="0">
                <a:latin typeface="Arial" panose="020B0604020202020204" pitchFamily="34" charset="0"/>
                <a:cs typeface="Arial" panose="020B0604020202020204" pitchFamily="34" charset="0"/>
              </a:rPr>
              <a:t>Jól jegyezd meg ezt az Igét! </a:t>
            </a:r>
          </a:p>
        </p:txBody>
      </p:sp>
    </p:spTree>
    <p:extLst>
      <p:ext uri="{BB962C8B-B14F-4D97-AF65-F5344CB8AC3E}">
        <p14:creationId xmlns:p14="http://schemas.microsoft.com/office/powerpoint/2010/main" val="3095356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ercs függőlegesen 1"/>
          <p:cNvSpPr/>
          <p:nvPr/>
        </p:nvSpPr>
        <p:spPr>
          <a:xfrm>
            <a:off x="1698171" y="35029"/>
            <a:ext cx="7732085" cy="6230983"/>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300" i="1" dirty="0">
              <a:solidFill>
                <a:schemeClr val="accent6">
                  <a:lumMod val="50000"/>
                </a:schemeClr>
              </a:solidFill>
              <a:latin typeface="Arial" panose="020B0604020202020204" pitchFamily="34" charset="0"/>
              <a:cs typeface="Arial" panose="020B0604020202020204" pitchFamily="34" charset="0"/>
            </a:endParaRPr>
          </a:p>
          <a:p>
            <a:pPr algn="ctr"/>
            <a:r>
              <a:rPr lang="hu-HU" sz="2300" dirty="0">
                <a:solidFill>
                  <a:schemeClr val="accent6">
                    <a:lumMod val="50000"/>
                  </a:schemeClr>
                </a:solidFill>
                <a:latin typeface="Arial" panose="020B0604020202020204" pitchFamily="34" charset="0"/>
                <a:cs typeface="Arial" panose="020B0604020202020204" pitchFamily="34" charset="0"/>
              </a:rPr>
              <a:t>Mi Atyánk, aki a mennyekben vagy, szenteltessék meg a te neved,</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jöjjön el a te országod, legyen meg a te akaratod, amint a mennyben, úgy a földön is;</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Mindennapi kenyerünket add meg nekünk ma,</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és bocsásd meg vétkeinket, miképpen mi is megbocsátunk az ellenünk vétkezőknek;</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És ne </a:t>
            </a:r>
            <a:r>
              <a:rPr lang="hu-HU" sz="2300" dirty="0" err="1">
                <a:solidFill>
                  <a:schemeClr val="accent6">
                    <a:lumMod val="50000"/>
                  </a:schemeClr>
                </a:solidFill>
                <a:latin typeface="Arial" panose="020B0604020202020204" pitchFamily="34" charset="0"/>
                <a:cs typeface="Arial" panose="020B0604020202020204" pitchFamily="34" charset="0"/>
              </a:rPr>
              <a:t>vígy</a:t>
            </a:r>
            <a:r>
              <a:rPr lang="hu-HU" sz="2300" dirty="0">
                <a:solidFill>
                  <a:schemeClr val="accent6">
                    <a:lumMod val="50000"/>
                  </a:schemeClr>
                </a:solidFill>
                <a:latin typeface="Arial" panose="020B0604020202020204" pitchFamily="34" charset="0"/>
                <a:cs typeface="Arial" panose="020B0604020202020204" pitchFamily="34" charset="0"/>
              </a:rPr>
              <a:t> minket kísértésbe, de szabadíts meg a gonosztól;</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Mert tied az ország, a hatalom és a dicsőség mindörökké.</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Ámen.</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(Mt 6,9-13)</a:t>
            </a:r>
          </a:p>
        </p:txBody>
      </p:sp>
      <p:pic>
        <p:nvPicPr>
          <p:cNvPr id="4" name="Kép 3"/>
          <p:cNvPicPr>
            <a:picLocks/>
          </p:cNvPicPr>
          <p:nvPr/>
        </p:nvPicPr>
        <p:blipFill>
          <a:blip r:embed="rId2"/>
          <a:stretch>
            <a:fillRect/>
          </a:stretch>
        </p:blipFill>
        <p:spPr>
          <a:xfrm>
            <a:off x="1322097" y="4911401"/>
            <a:ext cx="1525605" cy="1620027"/>
          </a:xfrm>
          <a:prstGeom prst="rect">
            <a:avLst/>
          </a:prstGeom>
        </p:spPr>
      </p:pic>
      <p:sp>
        <p:nvSpPr>
          <p:cNvPr id="3" name="Szabályos ötszög 2"/>
          <p:cNvSpPr/>
          <p:nvPr/>
        </p:nvSpPr>
        <p:spPr>
          <a:xfrm>
            <a:off x="8007532" y="300212"/>
            <a:ext cx="3535527" cy="1071387"/>
          </a:xfrm>
          <a:prstGeom prst="pent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u-HU" sz="2500" dirty="0">
                <a:solidFill>
                  <a:schemeClr val="bg1"/>
                </a:solidFill>
                <a:latin typeface="Arial" panose="020B0604020202020204" pitchFamily="34" charset="0"/>
                <a:cs typeface="Arial" panose="020B0604020202020204" pitchFamily="34" charset="0"/>
              </a:rPr>
              <a:t>Imádkozzunk!</a:t>
            </a:r>
          </a:p>
        </p:txBody>
      </p:sp>
    </p:spTree>
    <p:extLst>
      <p:ext uri="{BB962C8B-B14F-4D97-AF65-F5344CB8AC3E}">
        <p14:creationId xmlns:p14="http://schemas.microsoft.com/office/powerpoint/2010/main" val="3236374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p:cNvPicPr>
            <a:picLocks/>
          </p:cNvPicPr>
          <p:nvPr/>
        </p:nvPicPr>
        <p:blipFill>
          <a:blip r:embed="rId2"/>
          <a:stretch>
            <a:fillRect/>
          </a:stretch>
        </p:blipFill>
        <p:spPr>
          <a:xfrm>
            <a:off x="422045" y="4741817"/>
            <a:ext cx="1397725" cy="1577728"/>
          </a:xfrm>
          <a:prstGeom prst="rect">
            <a:avLst/>
          </a:prstGeom>
        </p:spPr>
      </p:pic>
      <p:sp>
        <p:nvSpPr>
          <p:cNvPr id="5" name="Szövegdoboz 4"/>
          <p:cNvSpPr txBox="1"/>
          <p:nvPr/>
        </p:nvSpPr>
        <p:spPr>
          <a:xfrm>
            <a:off x="1469570" y="265380"/>
            <a:ext cx="8978685" cy="584775"/>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27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Kezdjük közös imádsággal a hittanórát!</a:t>
            </a:r>
          </a:p>
        </p:txBody>
      </p:sp>
      <p:pic>
        <p:nvPicPr>
          <p:cNvPr id="6" name="Kép 5"/>
          <p:cNvPicPr>
            <a:picLocks noChangeAspect="1"/>
          </p:cNvPicPr>
          <p:nvPr/>
        </p:nvPicPr>
        <p:blipFill>
          <a:blip r:embed="rId3"/>
          <a:stretch>
            <a:fillRect/>
          </a:stretch>
        </p:blipFill>
        <p:spPr>
          <a:xfrm>
            <a:off x="1920239" y="1228874"/>
            <a:ext cx="5380529" cy="5404180"/>
          </a:xfrm>
          <a:prstGeom prst="rect">
            <a:avLst/>
          </a:prstGeom>
        </p:spPr>
      </p:pic>
      <p:sp>
        <p:nvSpPr>
          <p:cNvPr id="9" name="Lekerekített téglalap 8"/>
          <p:cNvSpPr/>
          <p:nvPr/>
        </p:nvSpPr>
        <p:spPr>
          <a:xfrm>
            <a:off x="7492679" y="1564332"/>
            <a:ext cx="3715253" cy="12316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3200" dirty="0">
                <a:solidFill>
                  <a:srgbClr val="766F54">
                    <a:lumMod val="50000"/>
                  </a:srgbClr>
                </a:solidFill>
                <a:latin typeface="Arial" panose="020B0604020202020204" pitchFamily="34" charset="0"/>
                <a:cs typeface="Arial" panose="020B0604020202020204" pitchFamily="34" charset="0"/>
              </a:rPr>
              <a:t>Mondjuk el együtt!</a:t>
            </a:r>
            <a:endParaRPr kumimoji="0" lang="hu-HU" sz="3200" b="0" i="0" u="none" strike="noStrike" kern="1200" cap="none" spc="0" normalizeH="0" baseline="0" noProof="0" dirty="0">
              <a:ln>
                <a:noFill/>
              </a:ln>
              <a:solidFill>
                <a:srgbClr val="766F54">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8945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27165" y="143044"/>
            <a:ext cx="8911687" cy="784419"/>
          </a:xfrm>
          <a:solidFill>
            <a:schemeClr val="accent3">
              <a:lumMod val="20000"/>
              <a:lumOff val="80000"/>
            </a:schemeClr>
          </a:solidFill>
        </p:spPr>
        <p:txBody>
          <a:bodyPr>
            <a:normAutofit fontScale="90000"/>
          </a:bodyPr>
          <a:lstStyle/>
          <a:p>
            <a:r>
              <a:rPr lang="hu-HU" dirty="0">
                <a:latin typeface="Arial" panose="020B0604020202020204" pitchFamily="34" charset="0"/>
                <a:cs typeface="Arial" panose="020B0604020202020204" pitchFamily="34" charset="0"/>
              </a:rPr>
              <a:t>Nézd meg ezt a képet! Mi jut róla eszedbe?</a:t>
            </a:r>
          </a:p>
        </p:txBody>
      </p:sp>
      <p:pic>
        <p:nvPicPr>
          <p:cNvPr id="5" name="Tartalom helye 4"/>
          <p:cNvPicPr>
            <a:picLocks noGrp="1" noChangeAspect="1"/>
          </p:cNvPicPr>
          <p:nvPr>
            <p:ph idx="1"/>
          </p:nvPr>
        </p:nvPicPr>
        <p:blipFill>
          <a:blip r:embed="rId2"/>
          <a:stretch>
            <a:fillRect/>
          </a:stretch>
        </p:blipFill>
        <p:spPr>
          <a:xfrm>
            <a:off x="1460720" y="1087793"/>
            <a:ext cx="9459827" cy="5443635"/>
          </a:xfrm>
          <a:prstGeom prst="rect">
            <a:avLst/>
          </a:prstGeom>
        </p:spPr>
      </p:pic>
      <p:pic>
        <p:nvPicPr>
          <p:cNvPr id="4" name="Kép 3"/>
          <p:cNvPicPr>
            <a:picLocks noChangeAspect="1"/>
          </p:cNvPicPr>
          <p:nvPr/>
        </p:nvPicPr>
        <p:blipFill>
          <a:blip r:embed="rId3"/>
          <a:stretch>
            <a:fillRect/>
          </a:stretch>
        </p:blipFill>
        <p:spPr>
          <a:xfrm>
            <a:off x="336505" y="102539"/>
            <a:ext cx="1485711" cy="1465004"/>
          </a:xfrm>
          <a:prstGeom prst="rect">
            <a:avLst/>
          </a:prstGeom>
        </p:spPr>
      </p:pic>
      <p:pic>
        <p:nvPicPr>
          <p:cNvPr id="6" name="Kép 5"/>
          <p:cNvPicPr>
            <a:picLocks noChangeAspect="1"/>
          </p:cNvPicPr>
          <p:nvPr/>
        </p:nvPicPr>
        <p:blipFill>
          <a:blip r:embed="rId4"/>
          <a:stretch>
            <a:fillRect/>
          </a:stretch>
        </p:blipFill>
        <p:spPr>
          <a:xfrm>
            <a:off x="10432420" y="5133703"/>
            <a:ext cx="1612342" cy="1558055"/>
          </a:xfrm>
          <a:prstGeom prst="rect">
            <a:avLst/>
          </a:prstGeom>
        </p:spPr>
      </p:pic>
    </p:spTree>
    <p:extLst>
      <p:ext uri="{BB962C8B-B14F-4D97-AF65-F5344CB8AC3E}">
        <p14:creationId xmlns:p14="http://schemas.microsoft.com/office/powerpoint/2010/main" val="187049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943393" y="115386"/>
            <a:ext cx="8697889" cy="970044"/>
          </a:xfrm>
          <a:solidFill>
            <a:schemeClr val="accent6">
              <a:lumMod val="40000"/>
              <a:lumOff val="60000"/>
            </a:schemeClr>
          </a:solidFill>
        </p:spPr>
        <p:txBody>
          <a:bodyPr>
            <a:normAutofit/>
          </a:bodyPr>
          <a:lstStyle/>
          <a:p>
            <a:pPr marL="0" indent="0">
              <a:buNone/>
            </a:pPr>
            <a:r>
              <a:rPr lang="hu-HU" sz="3000" dirty="0">
                <a:latin typeface="Arial" panose="020B0604020202020204" pitchFamily="34" charset="0"/>
                <a:cs typeface="Arial" panose="020B0604020202020204" pitchFamily="34" charset="0"/>
              </a:rPr>
              <a:t>Gondold végig a következő kérdéseket!</a:t>
            </a:r>
            <a:r>
              <a:rPr lang="hu-HU" sz="3000" b="1" dirty="0">
                <a:latin typeface="Arial" panose="020B0604020202020204" pitchFamily="34" charset="0"/>
                <a:cs typeface="Arial" panose="020B0604020202020204" pitchFamily="34" charset="0"/>
              </a:rPr>
              <a:t>  </a:t>
            </a:r>
          </a:p>
        </p:txBody>
      </p:sp>
      <p:sp>
        <p:nvSpPr>
          <p:cNvPr id="8" name="Téglalap 7"/>
          <p:cNvSpPr/>
          <p:nvPr/>
        </p:nvSpPr>
        <p:spPr>
          <a:xfrm>
            <a:off x="2169517" y="1773064"/>
            <a:ext cx="5132620" cy="430887"/>
          </a:xfrm>
          <a:prstGeom prst="rect">
            <a:avLst/>
          </a:prstGeom>
        </p:spPr>
        <p:txBody>
          <a:bodyPr wrap="square">
            <a:spAutoFit/>
          </a:bodyPr>
          <a:lstStyle/>
          <a:p>
            <a:endParaRPr lang="hu-HU" sz="2200" dirty="0"/>
          </a:p>
        </p:txBody>
      </p:sp>
      <p:sp>
        <p:nvSpPr>
          <p:cNvPr id="11" name="Téglalap 10"/>
          <p:cNvSpPr/>
          <p:nvPr/>
        </p:nvSpPr>
        <p:spPr>
          <a:xfrm>
            <a:off x="6096000" y="1497509"/>
            <a:ext cx="6096000" cy="430887"/>
          </a:xfrm>
          <a:prstGeom prst="rect">
            <a:avLst/>
          </a:prstGeom>
        </p:spPr>
        <p:txBody>
          <a:bodyPr>
            <a:spAutoFit/>
          </a:bodyPr>
          <a:lstStyle/>
          <a:p>
            <a:endParaRPr lang="hu-HU" sz="2200" dirty="0">
              <a:latin typeface="Arial" panose="020B0604020202020204" pitchFamily="34" charset="0"/>
              <a:cs typeface="Arial" panose="020B0604020202020204" pitchFamily="34" charset="0"/>
            </a:endParaRPr>
          </a:p>
        </p:txBody>
      </p:sp>
      <p:sp>
        <p:nvSpPr>
          <p:cNvPr id="2" name="Téglalap 1"/>
          <p:cNvSpPr/>
          <p:nvPr/>
        </p:nvSpPr>
        <p:spPr>
          <a:xfrm>
            <a:off x="866539" y="1899022"/>
            <a:ext cx="4517571" cy="492443"/>
          </a:xfrm>
          <a:prstGeom prst="rect">
            <a:avLst/>
          </a:prstGeom>
        </p:spPr>
        <p:txBody>
          <a:bodyPr wrap="square">
            <a:spAutoFit/>
          </a:bodyPr>
          <a:lstStyle/>
          <a:p>
            <a:endParaRPr lang="hu-HU" sz="2600" dirty="0">
              <a:latin typeface="Arial" panose="020B0604020202020204" pitchFamily="34" charset="0"/>
              <a:cs typeface="Arial" panose="020B0604020202020204" pitchFamily="34" charset="0"/>
            </a:endParaRPr>
          </a:p>
        </p:txBody>
      </p:sp>
      <p:sp>
        <p:nvSpPr>
          <p:cNvPr id="4" name="Téglalap 3"/>
          <p:cNvSpPr/>
          <p:nvPr/>
        </p:nvSpPr>
        <p:spPr>
          <a:xfrm>
            <a:off x="5765075" y="2699242"/>
            <a:ext cx="6096000" cy="492443"/>
          </a:xfrm>
          <a:prstGeom prst="rect">
            <a:avLst/>
          </a:prstGeom>
        </p:spPr>
        <p:txBody>
          <a:bodyPr>
            <a:spAutoFit/>
          </a:bodyPr>
          <a:lstStyle/>
          <a:p>
            <a:endParaRPr lang="hu-HU" sz="2600" dirty="0">
              <a:latin typeface="Arial" panose="020B0604020202020204" pitchFamily="34" charset="0"/>
              <a:cs typeface="Arial" panose="020B0604020202020204" pitchFamily="34" charset="0"/>
            </a:endParaRPr>
          </a:p>
        </p:txBody>
      </p:sp>
      <p:sp>
        <p:nvSpPr>
          <p:cNvPr id="9" name="Lekerekített téglalap 8"/>
          <p:cNvSpPr/>
          <p:nvPr/>
        </p:nvSpPr>
        <p:spPr>
          <a:xfrm>
            <a:off x="2169517" y="2746259"/>
            <a:ext cx="6129761" cy="272378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hu-HU" sz="3200" dirty="0">
                <a:solidFill>
                  <a:schemeClr val="accent4">
                    <a:lumMod val="50000"/>
                  </a:schemeClr>
                </a:solidFill>
                <a:latin typeface="GillSansMT"/>
              </a:rPr>
              <a:t>Mi jelent számodra örömöt?</a:t>
            </a:r>
          </a:p>
          <a:p>
            <a:endParaRPr lang="hu-HU" sz="3200" dirty="0">
              <a:solidFill>
                <a:schemeClr val="accent4">
                  <a:lumMod val="50000"/>
                </a:schemeClr>
              </a:solidFill>
              <a:latin typeface="GillSansMT"/>
            </a:endParaRPr>
          </a:p>
          <a:p>
            <a:pPr marL="457200" indent="-457200">
              <a:buFont typeface="Wingdings" panose="05000000000000000000" pitchFamily="2" charset="2"/>
              <a:buChar char="Ø"/>
            </a:pPr>
            <a:r>
              <a:rPr lang="hu-HU" sz="3200" dirty="0">
                <a:solidFill>
                  <a:schemeClr val="accent4">
                    <a:lumMod val="50000"/>
                  </a:schemeClr>
                </a:solidFill>
                <a:latin typeface="GillSansMT"/>
              </a:rPr>
              <a:t>Milyen örömeid voltak tegnap és ma?</a:t>
            </a:r>
          </a:p>
        </p:txBody>
      </p:sp>
      <p:pic>
        <p:nvPicPr>
          <p:cNvPr id="6" name="Kép 5"/>
          <p:cNvPicPr>
            <a:picLocks noChangeAspect="1"/>
          </p:cNvPicPr>
          <p:nvPr/>
        </p:nvPicPr>
        <p:blipFill>
          <a:blip r:embed="rId2"/>
          <a:stretch>
            <a:fillRect/>
          </a:stretch>
        </p:blipFill>
        <p:spPr>
          <a:xfrm>
            <a:off x="9144000" y="319788"/>
            <a:ext cx="1749704" cy="1725318"/>
          </a:xfrm>
          <a:prstGeom prst="rect">
            <a:avLst/>
          </a:prstGeom>
        </p:spPr>
      </p:pic>
      <p:pic>
        <p:nvPicPr>
          <p:cNvPr id="5" name="Kép 4"/>
          <p:cNvPicPr>
            <a:picLocks noChangeAspect="1"/>
          </p:cNvPicPr>
          <p:nvPr/>
        </p:nvPicPr>
        <p:blipFill>
          <a:blip r:embed="rId3"/>
          <a:stretch>
            <a:fillRect/>
          </a:stretch>
        </p:blipFill>
        <p:spPr>
          <a:xfrm>
            <a:off x="9988369" y="4136470"/>
            <a:ext cx="1810669" cy="1749704"/>
          </a:xfrm>
          <a:prstGeom prst="rect">
            <a:avLst/>
          </a:prstGeom>
        </p:spPr>
      </p:pic>
    </p:spTree>
    <p:extLst>
      <p:ext uri="{BB962C8B-B14F-4D97-AF65-F5344CB8AC3E}">
        <p14:creationId xmlns:p14="http://schemas.microsoft.com/office/powerpoint/2010/main" val="3490815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Pintér Béla-Olyan örömöt">
            <a:hlinkClick r:id="" action="ppaction://media"/>
            <a:extLst>
              <a:ext uri="{FF2B5EF4-FFF2-40B4-BE49-F238E27FC236}">
                <a16:creationId xmlns:a16="http://schemas.microsoft.com/office/drawing/2014/main" id="{A1D961D3-E7E3-2ECE-F85B-D782F225BF27}"/>
              </a:ext>
            </a:extLst>
          </p:cNvPr>
          <p:cNvPicPr>
            <a:picLocks noRot="1" noChangeAspect="1"/>
          </p:cNvPicPr>
          <p:nvPr>
            <a:videoFile r:link="rId1"/>
          </p:nvPr>
        </p:nvPicPr>
        <p:blipFill>
          <a:blip r:embed="rId3"/>
          <a:stretch>
            <a:fillRect/>
          </a:stretch>
        </p:blipFill>
        <p:spPr>
          <a:xfrm>
            <a:off x="1547341" y="855363"/>
            <a:ext cx="10160000" cy="5740400"/>
          </a:xfrm>
          <a:prstGeom prst="rect">
            <a:avLst/>
          </a:prstGeom>
        </p:spPr>
      </p:pic>
      <p:pic>
        <p:nvPicPr>
          <p:cNvPr id="3" name="Bildobjekt 2">
            <a:extLst>
              <a:ext uri="{FF2B5EF4-FFF2-40B4-BE49-F238E27FC236}">
                <a16:creationId xmlns:a16="http://schemas.microsoft.com/office/drawing/2014/main" id="{BF3CFBDE-21DE-93C7-FFC3-5968BA02D130}"/>
              </a:ext>
            </a:extLst>
          </p:cNvPr>
          <p:cNvPicPr>
            <a:picLocks noChangeAspect="1"/>
          </p:cNvPicPr>
          <p:nvPr/>
        </p:nvPicPr>
        <p:blipFill>
          <a:blip r:embed="rId4"/>
          <a:stretch>
            <a:fillRect/>
          </a:stretch>
        </p:blipFill>
        <p:spPr>
          <a:xfrm>
            <a:off x="1248033" y="36779"/>
            <a:ext cx="6566280" cy="818584"/>
          </a:xfrm>
          <a:prstGeom prst="rect">
            <a:avLst/>
          </a:prstGeom>
        </p:spPr>
      </p:pic>
    </p:spTree>
    <p:extLst>
      <p:ext uri="{BB962C8B-B14F-4D97-AF65-F5344CB8AC3E}">
        <p14:creationId xmlns:p14="http://schemas.microsoft.com/office/powerpoint/2010/main" val="4652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53589" y="375915"/>
            <a:ext cx="10054635" cy="1536129"/>
          </a:xfr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r="100000" b="100000"/>
            </a:path>
            <a:tileRect l="-100000" t="-100000"/>
          </a:gradFill>
        </p:spPr>
        <p:txBody>
          <a:bodyPr>
            <a:normAutofit fontScale="90000"/>
          </a:bodyPr>
          <a:lstStyle/>
          <a:p>
            <a:r>
              <a:rPr lang="hu-HU" dirty="0">
                <a:latin typeface="Arial" panose="020B0604020202020204" pitchFamily="34" charset="0"/>
                <a:cs typeface="Arial" panose="020B0604020202020204" pitchFamily="34" charset="0"/>
              </a:rPr>
              <a:t>Figyelmesen olvasd el a bibliai szöveget!</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Olvasás közben arra figyelj, milyen érzések fogalmazódnak meg ebben a zsoltárban!</a:t>
            </a:r>
          </a:p>
        </p:txBody>
      </p:sp>
      <p:sp>
        <p:nvSpPr>
          <p:cNvPr id="3" name="Tartalom helye 2"/>
          <p:cNvSpPr>
            <a:spLocks noGrp="1"/>
          </p:cNvSpPr>
          <p:nvPr>
            <p:ph idx="1"/>
          </p:nvPr>
        </p:nvSpPr>
        <p:spPr>
          <a:xfrm>
            <a:off x="662441" y="2159727"/>
            <a:ext cx="10450286" cy="4345576"/>
          </a:xfrm>
          <a:solidFill>
            <a:schemeClr val="accent3">
              <a:lumMod val="40000"/>
              <a:lumOff val="60000"/>
            </a:schemeClr>
          </a:solidFill>
        </p:spPr>
        <p:txBody>
          <a:bodyPr>
            <a:normAutofit/>
          </a:bodyPr>
          <a:lstStyle/>
          <a:p>
            <a:pPr marL="0" indent="0">
              <a:buNone/>
            </a:pPr>
            <a:r>
              <a:rPr lang="hu-HU" sz="2500" dirty="0">
                <a:latin typeface="Arial" panose="020B0604020202020204" pitchFamily="34" charset="0"/>
                <a:cs typeface="Arial" panose="020B0604020202020204" pitchFamily="34" charset="0"/>
              </a:rPr>
              <a:t>„Áldjad, lelkem, az Urat, és egész bensőm az Ő szent nevét! Áldjad, lelkem, az Urat, és ne feledd el, mennyi jót tett veled! Ő megbocsátja minden bűnödet, meggyógyítja minden betegségedet, megváltja életedet a sírtól, szeretettel és irgalommal koronáz meg. Betölti javaival életedet, megújul ifjúságod, mint a sasé. Irgalmas és kegyelmes az Úr, türelme hosszú, szeretete nagy. Nem perel mindvégig, nem tart haragja örökké. Nem vétkeink szerint bánik velünk, Nem bűneink szerint fizet nekünk. Mert amilyen magasan van az ég a föld fölött, olyan nagy a szeretete az istenfélők iránt. Amilyen messze van napkelet napnyugattól, olyan messzire veti el vétkeinket. Amilyen irgalmas az apa fiaihoz, olyan irgalmas az Úr az istenfélőkhöz.” </a:t>
            </a:r>
            <a:r>
              <a:rPr lang="hu-HU" i="1" dirty="0">
                <a:latin typeface="Arial" panose="020B0604020202020204" pitchFamily="34" charset="0"/>
                <a:cs typeface="Arial" panose="020B0604020202020204" pitchFamily="34" charset="0"/>
              </a:rPr>
              <a:t>Zsoltárok 103,1-5.,8-13.</a:t>
            </a:r>
            <a:endParaRPr lang="hu-HU" sz="2500" dirty="0">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2"/>
          <a:stretch>
            <a:fillRect/>
          </a:stretch>
        </p:blipFill>
        <p:spPr>
          <a:xfrm>
            <a:off x="10045337" y="225079"/>
            <a:ext cx="1691732" cy="1686966"/>
          </a:xfrm>
          <a:prstGeom prst="rect">
            <a:avLst/>
          </a:prstGeom>
        </p:spPr>
      </p:pic>
    </p:spTree>
    <p:extLst>
      <p:ext uri="{BB962C8B-B14F-4D97-AF65-F5344CB8AC3E}">
        <p14:creationId xmlns:p14="http://schemas.microsoft.com/office/powerpoint/2010/main" val="1643691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3211" y="611047"/>
            <a:ext cx="8911687" cy="1280890"/>
          </a:xfrm>
          <a:solidFill>
            <a:schemeClr val="accent6">
              <a:lumMod val="40000"/>
              <a:lumOff val="60000"/>
            </a:schemeClr>
          </a:solidFill>
        </p:spPr>
        <p:txBody>
          <a:bodyPr/>
          <a:lstStyle/>
          <a:p>
            <a:r>
              <a:rPr lang="hu-HU" dirty="0">
                <a:latin typeface="Arial" panose="020B0604020202020204" pitchFamily="34" charset="0"/>
                <a:cs typeface="Arial" panose="020B0604020202020204" pitchFamily="34" charset="0"/>
              </a:rPr>
              <a:t>Az olvasott Ige alapján válaszolj a kérdésekre! </a:t>
            </a:r>
          </a:p>
        </p:txBody>
      </p:sp>
      <p:sp>
        <p:nvSpPr>
          <p:cNvPr id="3" name="Tartalom helye 2"/>
          <p:cNvSpPr>
            <a:spLocks noGrp="1"/>
          </p:cNvSpPr>
          <p:nvPr>
            <p:ph idx="1"/>
          </p:nvPr>
        </p:nvSpPr>
        <p:spPr>
          <a:xfrm>
            <a:off x="1613211" y="2225040"/>
            <a:ext cx="8915400" cy="3777622"/>
          </a:xfrm>
        </p:spPr>
        <p:txBody>
          <a:bodyPr>
            <a:normAutofit/>
          </a:bodyPr>
          <a:lstStyle/>
          <a:p>
            <a:r>
              <a:rPr lang="hu-HU" sz="3000" dirty="0">
                <a:latin typeface="Arial" panose="020B0604020202020204" pitchFamily="34" charset="0"/>
                <a:cs typeface="Arial" panose="020B0604020202020204" pitchFamily="34" charset="0"/>
              </a:rPr>
              <a:t>A zsoltáros milyen szavakkal fejezi ki Istennel való személyes, bensőséges kapcsolatát?</a:t>
            </a:r>
          </a:p>
          <a:p>
            <a:r>
              <a:rPr lang="hu-HU" sz="3000" dirty="0">
                <a:latin typeface="Arial" panose="020B0604020202020204" pitchFamily="34" charset="0"/>
                <a:cs typeface="Arial" panose="020B0604020202020204" pitchFamily="34" charset="0"/>
              </a:rPr>
              <a:t>A zsoltáros szerint mit tesz Isten azokkal, akiket szeret?</a:t>
            </a:r>
          </a:p>
          <a:p>
            <a:r>
              <a:rPr lang="hu-HU" sz="3000" dirty="0">
                <a:latin typeface="Arial" panose="020B0604020202020204" pitchFamily="34" charset="0"/>
                <a:cs typeface="Arial" panose="020B0604020202020204" pitchFamily="34" charset="0"/>
              </a:rPr>
              <a:t>Milyen emberi kapcsolathoz hasonlítja Isten irgalmát a zsoltár szerzője?</a:t>
            </a:r>
          </a:p>
          <a:p>
            <a:endParaRPr lang="hu-HU" sz="3000" dirty="0">
              <a:latin typeface="Arial" panose="020B0604020202020204" pitchFamily="34" charset="0"/>
              <a:cs typeface="Arial" panose="020B0604020202020204" pitchFamily="34" charset="0"/>
            </a:endParaRPr>
          </a:p>
        </p:txBody>
      </p:sp>
      <p:pic>
        <p:nvPicPr>
          <p:cNvPr id="4" name="Kép 3"/>
          <p:cNvPicPr>
            <a:picLocks noChangeAspect="1"/>
          </p:cNvPicPr>
          <p:nvPr/>
        </p:nvPicPr>
        <p:blipFill>
          <a:blip r:embed="rId2"/>
          <a:stretch>
            <a:fillRect/>
          </a:stretch>
        </p:blipFill>
        <p:spPr>
          <a:xfrm>
            <a:off x="10097973" y="1954709"/>
            <a:ext cx="1521532" cy="1470099"/>
          </a:xfrm>
          <a:prstGeom prst="rect">
            <a:avLst/>
          </a:prstGeom>
        </p:spPr>
      </p:pic>
    </p:spTree>
    <p:extLst>
      <p:ext uri="{BB962C8B-B14F-4D97-AF65-F5344CB8AC3E}">
        <p14:creationId xmlns:p14="http://schemas.microsoft.com/office/powerpoint/2010/main" val="421279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33841" y="387229"/>
            <a:ext cx="5431382" cy="6252755"/>
          </a:xfrm>
          <a:solidFill>
            <a:schemeClr val="accent2">
              <a:lumMod val="40000"/>
              <a:lumOff val="60000"/>
            </a:schemeClr>
          </a:solidFill>
        </p:spPr>
        <p:txBody>
          <a:bodyPr>
            <a:noAutofit/>
          </a:bodyPr>
          <a:lstStyle/>
          <a:p>
            <a:pPr marL="0" indent="0">
              <a:buNone/>
            </a:pPr>
            <a:r>
              <a:rPr lang="hu-HU" sz="2500" dirty="0">
                <a:latin typeface="Arial" panose="020B0604020202020204" pitchFamily="34" charset="0"/>
                <a:cs typeface="Arial" panose="020B0604020202020204" pitchFamily="34" charset="0"/>
              </a:rPr>
              <a:t>Tudod-e?</a:t>
            </a:r>
          </a:p>
          <a:p>
            <a:pPr>
              <a:buFont typeface="Wingdings" panose="05000000000000000000" pitchFamily="2" charset="2"/>
              <a:buChar char="ü"/>
            </a:pPr>
            <a:r>
              <a:rPr lang="hu-HU" sz="2500" dirty="0">
                <a:latin typeface="Arial" panose="020B0604020202020204" pitchFamily="34" charset="0"/>
                <a:cs typeface="Arial" panose="020B0604020202020204" pitchFamily="34" charset="0"/>
              </a:rPr>
              <a:t>A Bibliában nagyon sokszor előfordul az öröm kifejezése mind az Ószövetségben, mind az Újszövetségben. </a:t>
            </a:r>
          </a:p>
          <a:p>
            <a:pPr>
              <a:buFont typeface="Wingdings" panose="05000000000000000000" pitchFamily="2" charset="2"/>
              <a:buChar char="ü"/>
            </a:pPr>
            <a:r>
              <a:rPr lang="hu-HU" sz="2500" dirty="0">
                <a:latin typeface="Arial" panose="020B0604020202020204" pitchFamily="34" charset="0"/>
                <a:cs typeface="Arial" panose="020B0604020202020204" pitchFamily="34" charset="0"/>
              </a:rPr>
              <a:t>A Biblia bizonyságtétele szerint Isten az öröm forrása. Ezért, ha az ember tartós örömben szeretne részesülni, akkor Istennel kell közösségben lennie. </a:t>
            </a:r>
          </a:p>
          <a:p>
            <a:pPr>
              <a:buFont typeface="Wingdings" panose="05000000000000000000" pitchFamily="2" charset="2"/>
              <a:buChar char="ü"/>
            </a:pPr>
            <a:r>
              <a:rPr lang="hu-HU" sz="2500" dirty="0">
                <a:latin typeface="Arial" panose="020B0604020202020204" pitchFamily="34" charset="0"/>
                <a:cs typeface="Arial" panose="020B0604020202020204" pitchFamily="34" charset="0"/>
              </a:rPr>
              <a:t>Az ember az örömből a legteljesebben Istentől kaphat!</a:t>
            </a:r>
          </a:p>
          <a:p>
            <a:pPr>
              <a:buFont typeface="Wingdings" panose="05000000000000000000" pitchFamily="2" charset="2"/>
              <a:buChar char="ü"/>
            </a:pPr>
            <a:r>
              <a:rPr lang="hu-HU" sz="2500" b="1" dirty="0">
                <a:latin typeface="Arial" panose="020B0604020202020204" pitchFamily="34" charset="0"/>
                <a:cs typeface="Arial" panose="020B0604020202020204" pitchFamily="34" charset="0"/>
              </a:rPr>
              <a:t>Isten alapvetően szeretetre és örömre teremtette az embert. </a:t>
            </a:r>
          </a:p>
        </p:txBody>
      </p:sp>
      <p:pic>
        <p:nvPicPr>
          <p:cNvPr id="4" name="Kép 3"/>
          <p:cNvPicPr>
            <a:picLocks noChangeAspect="1"/>
          </p:cNvPicPr>
          <p:nvPr/>
        </p:nvPicPr>
        <p:blipFill>
          <a:blip r:embed="rId2"/>
          <a:stretch>
            <a:fillRect/>
          </a:stretch>
        </p:blipFill>
        <p:spPr>
          <a:xfrm>
            <a:off x="5979446" y="136037"/>
            <a:ext cx="1460385" cy="1444569"/>
          </a:xfrm>
          <a:prstGeom prst="rect">
            <a:avLst/>
          </a:prstGeom>
        </p:spPr>
      </p:pic>
      <p:sp>
        <p:nvSpPr>
          <p:cNvPr id="7" name="Téglalap 6"/>
          <p:cNvSpPr/>
          <p:nvPr/>
        </p:nvSpPr>
        <p:spPr>
          <a:xfrm>
            <a:off x="5979446" y="2054694"/>
            <a:ext cx="6096000" cy="1446550"/>
          </a:xfrm>
          <a:prstGeom prst="rect">
            <a:avLst/>
          </a:prstGeom>
        </p:spPr>
        <p:txBody>
          <a:bodyPr>
            <a:spAutoFit/>
          </a:bodyPr>
          <a:lstStyle/>
          <a:p>
            <a:pPr algn="just"/>
            <a:r>
              <a:rPr lang="hu-HU" sz="2200" i="1" dirty="0">
                <a:latin typeface="Arial" panose="020B0604020202020204" pitchFamily="34" charset="0"/>
                <a:ea typeface="Times New Roman" panose="02020603050405020304" pitchFamily="18" charset="0"/>
                <a:cs typeface="Arial" panose="020B0604020202020204" pitchFamily="34" charset="0"/>
              </a:rPr>
              <a:t>„Ezért örül a szívem, és ujjong a lelkem, testem is biztonságban van. Megismerteted velem az élet útját, teljes öröm van tenálad” Zsoltárok 16, 9.,11.</a:t>
            </a:r>
            <a:endParaRPr lang="hu-HU" sz="2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Ellipszis 7"/>
          <p:cNvSpPr/>
          <p:nvPr/>
        </p:nvSpPr>
        <p:spPr>
          <a:xfrm>
            <a:off x="7260410" y="601681"/>
            <a:ext cx="3540034" cy="1214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latin typeface="Arial" panose="020B0604020202020204" pitchFamily="34" charset="0"/>
                <a:cs typeface="Arial" panose="020B0604020202020204" pitchFamily="34" charset="0"/>
              </a:rPr>
              <a:t>Az Igében így fejezi ki magát a szerző:</a:t>
            </a:r>
          </a:p>
        </p:txBody>
      </p:sp>
      <p:pic>
        <p:nvPicPr>
          <p:cNvPr id="9" name="Kép 8"/>
          <p:cNvPicPr>
            <a:picLocks noChangeAspect="1"/>
          </p:cNvPicPr>
          <p:nvPr/>
        </p:nvPicPr>
        <p:blipFill>
          <a:blip r:embed="rId3"/>
          <a:stretch>
            <a:fillRect/>
          </a:stretch>
        </p:blipFill>
        <p:spPr>
          <a:xfrm>
            <a:off x="7047947" y="3580317"/>
            <a:ext cx="4607932" cy="3059667"/>
          </a:xfrm>
          <a:prstGeom prst="rect">
            <a:avLst/>
          </a:prstGeom>
        </p:spPr>
      </p:pic>
    </p:spTree>
    <p:extLst>
      <p:ext uri="{BB962C8B-B14F-4D97-AF65-F5344CB8AC3E}">
        <p14:creationId xmlns:p14="http://schemas.microsoft.com/office/powerpoint/2010/main" val="870947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1874467" y="637174"/>
            <a:ext cx="8911687" cy="747490"/>
          </a:xfrm>
          <a:solidFill>
            <a:schemeClr val="accent5">
              <a:lumMod val="40000"/>
              <a:lumOff val="60000"/>
            </a:schemeClr>
          </a:solidFill>
        </p:spPr>
        <p:txBody>
          <a:bodyPr/>
          <a:lstStyle/>
          <a:p>
            <a:r>
              <a:rPr lang="hu-HU" dirty="0">
                <a:latin typeface="Arial" panose="020B0604020202020204" pitchFamily="34" charset="0"/>
                <a:cs typeface="Arial" panose="020B0604020202020204" pitchFamily="34" charset="0"/>
              </a:rPr>
              <a:t>Olvasd el ezt az online írást!</a:t>
            </a:r>
          </a:p>
        </p:txBody>
      </p:sp>
      <p:pic>
        <p:nvPicPr>
          <p:cNvPr id="7" name="Kép 6"/>
          <p:cNvPicPr>
            <a:picLocks noChangeAspect="1"/>
          </p:cNvPicPr>
          <p:nvPr/>
        </p:nvPicPr>
        <p:blipFill>
          <a:blip r:embed="rId2"/>
          <a:stretch>
            <a:fillRect/>
          </a:stretch>
        </p:blipFill>
        <p:spPr>
          <a:xfrm>
            <a:off x="9760022" y="305578"/>
            <a:ext cx="1685748" cy="1666913"/>
          </a:xfrm>
          <a:prstGeom prst="rect">
            <a:avLst/>
          </a:prstGeom>
        </p:spPr>
      </p:pic>
      <p:sp>
        <p:nvSpPr>
          <p:cNvPr id="8" name="Téglalap 7"/>
          <p:cNvSpPr/>
          <p:nvPr/>
        </p:nvSpPr>
        <p:spPr>
          <a:xfrm>
            <a:off x="769574" y="3176310"/>
            <a:ext cx="5554598" cy="769441"/>
          </a:xfrm>
          <a:prstGeom prst="rect">
            <a:avLst/>
          </a:prstGeom>
        </p:spPr>
        <p:txBody>
          <a:bodyPr wrap="none">
            <a:spAutoFit/>
          </a:bodyPr>
          <a:lstStyle/>
          <a:p>
            <a:r>
              <a:rPr lang="hu-HU" sz="2200" b="1" dirty="0">
                <a:latin typeface="Arial" panose="020B0604020202020204" pitchFamily="34" charset="0"/>
                <a:ea typeface="Calibri" panose="020F0502020204030204" pitchFamily="34" charset="0"/>
                <a:cs typeface="Arial" panose="020B0604020202020204" pitchFamily="34" charset="0"/>
              </a:rPr>
              <a:t>Mit gondolsz? </a:t>
            </a:r>
          </a:p>
          <a:p>
            <a:r>
              <a:rPr lang="hu-HU" sz="2200" b="1" dirty="0">
                <a:latin typeface="Arial" panose="020B0604020202020204" pitchFamily="34" charset="0"/>
                <a:ea typeface="Calibri" panose="020F0502020204030204" pitchFamily="34" charset="0"/>
                <a:cs typeface="Arial" panose="020B0604020202020204" pitchFamily="34" charset="0"/>
              </a:rPr>
              <a:t>Te kinek és hogyan okozhatnál örömöt?</a:t>
            </a:r>
            <a:endParaRPr lang="hu-HU" sz="2200" dirty="0">
              <a:latin typeface="Arial" panose="020B0604020202020204" pitchFamily="34" charset="0"/>
              <a:cs typeface="Arial" panose="020B0604020202020204" pitchFamily="34" charset="0"/>
            </a:endParaRPr>
          </a:p>
        </p:txBody>
      </p:sp>
      <p:sp>
        <p:nvSpPr>
          <p:cNvPr id="9" name="Téglalap 8"/>
          <p:cNvSpPr/>
          <p:nvPr/>
        </p:nvSpPr>
        <p:spPr>
          <a:xfrm>
            <a:off x="6831874" y="2547257"/>
            <a:ext cx="4500537" cy="404455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ü"/>
            </a:pPr>
            <a:r>
              <a:rPr lang="hu-HU" sz="2800" dirty="0">
                <a:latin typeface="Arial" panose="020B0604020202020204" pitchFamily="34" charset="0"/>
                <a:cs typeface="Arial" panose="020B0604020202020204" pitchFamily="34" charset="0"/>
              </a:rPr>
              <a:t>Készíts el egy listát a naplódba vagy egy lapra. </a:t>
            </a:r>
          </a:p>
          <a:p>
            <a:pPr marL="457200" indent="-457200" algn="ctr">
              <a:buFont typeface="Wingdings" panose="05000000000000000000" pitchFamily="2" charset="2"/>
              <a:buChar char="ü"/>
            </a:pPr>
            <a:r>
              <a:rPr lang="hu-HU" sz="2800" dirty="0">
                <a:latin typeface="Arial" panose="020B0604020202020204" pitchFamily="34" charset="0"/>
                <a:cs typeface="Arial" panose="020B0604020202020204" pitchFamily="34" charset="0"/>
              </a:rPr>
              <a:t>Írd le, hogy kikre és milyen módon tudnál figyelni a következő héten, hogy örömet okozz számukra!  </a:t>
            </a:r>
          </a:p>
        </p:txBody>
      </p:sp>
      <p:pic>
        <p:nvPicPr>
          <p:cNvPr id="11" name="Kép 10"/>
          <p:cNvPicPr>
            <a:picLocks noChangeAspect="1"/>
          </p:cNvPicPr>
          <p:nvPr/>
        </p:nvPicPr>
        <p:blipFill>
          <a:blip r:embed="rId3"/>
          <a:stretch>
            <a:fillRect/>
          </a:stretch>
        </p:blipFill>
        <p:spPr>
          <a:xfrm>
            <a:off x="5221164" y="5220090"/>
            <a:ext cx="1383912" cy="1371719"/>
          </a:xfrm>
          <a:prstGeom prst="rect">
            <a:avLst/>
          </a:prstGeom>
        </p:spPr>
      </p:pic>
      <p:sp>
        <p:nvSpPr>
          <p:cNvPr id="3" name="textruta 2">
            <a:extLst>
              <a:ext uri="{FF2B5EF4-FFF2-40B4-BE49-F238E27FC236}">
                <a16:creationId xmlns:a16="http://schemas.microsoft.com/office/drawing/2014/main" id="{9FC7E262-463F-8FF6-4BB3-D999207C039A}"/>
              </a:ext>
            </a:extLst>
          </p:cNvPr>
          <p:cNvSpPr txBox="1"/>
          <p:nvPr/>
        </p:nvSpPr>
        <p:spPr>
          <a:xfrm>
            <a:off x="3049030" y="2879810"/>
            <a:ext cx="6098058" cy="369332"/>
          </a:xfrm>
          <a:prstGeom prst="rect">
            <a:avLst/>
          </a:prstGeom>
          <a:noFill/>
        </p:spPr>
        <p:txBody>
          <a:bodyPr wrap="square">
            <a:spAutoFit/>
          </a:bodyPr>
          <a:lstStyle/>
          <a:p>
            <a:r>
              <a:rPr lang="sv-SE" dirty="0" err="1">
                <a:hlinkClick r:id="rId4"/>
              </a:rPr>
              <a:t>Parókia</a:t>
            </a:r>
            <a:r>
              <a:rPr lang="sv-SE" dirty="0">
                <a:hlinkClick r:id="rId4"/>
              </a:rPr>
              <a:t> </a:t>
            </a:r>
            <a:r>
              <a:rPr lang="sv-SE" dirty="0" err="1">
                <a:hlinkClick r:id="rId4"/>
              </a:rPr>
              <a:t>Portál</a:t>
            </a:r>
            <a:endParaRPr lang="sv-SE" dirty="0"/>
          </a:p>
        </p:txBody>
      </p:sp>
    </p:spTree>
    <p:extLst>
      <p:ext uri="{BB962C8B-B14F-4D97-AF65-F5344CB8AC3E}">
        <p14:creationId xmlns:p14="http://schemas.microsoft.com/office/powerpoint/2010/main" val="2879009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Lst>
  </p:timing>
</p:sld>
</file>

<file path=ppt/theme/theme1.xml><?xml version="1.0" encoding="utf-8"?>
<a:theme xmlns:a="http://schemas.openxmlformats.org/drawingml/2006/main" name="7_Szálak">
  <a:themeElements>
    <a:clrScheme name="Szálak">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zála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4212</TotalTime>
  <Words>655</Words>
  <Application>Microsoft Office PowerPoint</Application>
  <PresentationFormat>Bredbild</PresentationFormat>
  <Paragraphs>52</Paragraphs>
  <Slides>15</Slides>
  <Notes>0</Notes>
  <HiddenSlides>0</HiddenSlides>
  <MMClips>2</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Arial</vt:lpstr>
      <vt:lpstr>Century Gothic</vt:lpstr>
      <vt:lpstr>GillSansMT</vt:lpstr>
      <vt:lpstr>Times New Roman</vt:lpstr>
      <vt:lpstr>Wingdings</vt:lpstr>
      <vt:lpstr>Wingdings 3</vt:lpstr>
      <vt:lpstr>7_Szálak</vt:lpstr>
      <vt:lpstr>PowerPoint-presentation</vt:lpstr>
      <vt:lpstr>PowerPoint-presentation</vt:lpstr>
      <vt:lpstr>Nézd meg ezt a képet! Mi jut róla eszedbe?</vt:lpstr>
      <vt:lpstr>PowerPoint-presentation</vt:lpstr>
      <vt:lpstr>PowerPoint-presentation</vt:lpstr>
      <vt:lpstr>Figyelmesen olvasd el a bibliai szöveget! Olvasás közben arra figyelj, milyen érzések fogalmazódnak meg ebben a zsoltárban!</vt:lpstr>
      <vt:lpstr>Az olvasott Ige alapján válaszolj a kérdésekre! </vt:lpstr>
      <vt:lpstr>PowerPoint-presentation</vt:lpstr>
      <vt:lpstr>Olvasd el ezt az online írást!</vt:lpstr>
      <vt:lpstr>A mai óra fontos üzenetei</vt:lpstr>
      <vt:lpstr>Mondj el most magadban egy hálaadó imádságot!</vt:lpstr>
      <vt:lpstr>Hallgasd meg ezt a dalt! A címe: Itt a szívem</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Melinda Gal</cp:lastModifiedBy>
  <cp:revision>592</cp:revision>
  <dcterms:created xsi:type="dcterms:W3CDTF">2020-03-16T06:58:02Z</dcterms:created>
  <dcterms:modified xsi:type="dcterms:W3CDTF">2025-10-10T17:00:48Z</dcterms:modified>
</cp:coreProperties>
</file>