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366" r:id="rId3"/>
    <p:sldId id="354" r:id="rId4"/>
    <p:sldId id="367" r:id="rId5"/>
    <p:sldId id="364" r:id="rId6"/>
    <p:sldId id="365" r:id="rId7"/>
    <p:sldId id="360" r:id="rId8"/>
    <p:sldId id="357" r:id="rId9"/>
    <p:sldId id="307" r:id="rId10"/>
    <p:sldId id="353" r:id="rId11"/>
    <p:sldId id="355" r:id="rId12"/>
    <p:sldId id="306" r:id="rId13"/>
    <p:sldId id="305" r:id="rId14"/>
    <p:sldId id="369" r:id="rId1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097"/>
    <a:srgbClr val="EC0000"/>
    <a:srgbClr val="009725"/>
    <a:srgbClr val="008AC8"/>
    <a:srgbClr val="FDFAE2"/>
    <a:srgbClr val="773D22"/>
    <a:srgbClr val="F8974E"/>
    <a:srgbClr val="87818D"/>
    <a:srgbClr val="F1B051"/>
    <a:srgbClr val="AE2E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2025. 10. 03.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939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2025. 10. 03.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159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2025. 10. 03.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1760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2025. 10. 03.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28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2025. 10. 03.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2766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2025. 10. 03.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341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2025. 10. 03.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777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2025. 10. 03.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972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2025. 10. 03.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06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2025. 10. 03.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596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2025. 10. 03.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458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2025. 10. 03.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641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2025. 10. 03.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531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2025. 10. 03.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932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2025. 10. 03.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485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2025. 10. 03.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572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2025. 10. 03.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bibliamindenkie.hu/uj/PSA/91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-1" y="7886"/>
            <a:ext cx="12192000" cy="1292662"/>
          </a:xfrm>
          <a:prstGeom prst="rect">
            <a:avLst/>
          </a:prstGeom>
          <a:solidFill>
            <a:srgbClr val="CAEBF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800" dirty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Istennel a félelemben és a szomorúságban!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000" dirty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hu-HU" sz="3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9956801" y="4228122"/>
            <a:ext cx="2138462" cy="2554545"/>
          </a:xfrm>
          <a:prstGeom prst="rect">
            <a:avLst/>
          </a:prstGeom>
          <a:noFill/>
          <a:ln w="47625">
            <a:gradFill>
              <a:gsLst>
                <a:gs pos="0">
                  <a:srgbClr val="AE2E5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2400" b="1" dirty="0">
              <a:solidFill>
                <a:srgbClr val="AE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Fontos</a:t>
            </a:r>
            <a:r>
              <a:rPr kumimoji="0" lang="hu-HU" sz="1400" b="1" i="0" u="none" strike="noStrike" kern="1200" cap="none" spc="0" normalizeH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technikai információ:</a:t>
            </a: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400" b="1" dirty="0">
                <a:solidFill>
                  <a:srgbClr val="AE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PPT-t diavetítésben érdemes nézni, mert akkor a linkek egyszerű kattintásra is működnek!</a:t>
            </a: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A25C935-3181-651A-9A1E-BAEB86EC5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921" y="2066586"/>
            <a:ext cx="5249111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72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87909" y="424870"/>
            <a:ext cx="8911687" cy="982621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Gondolkozz el a kérdéseken! 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66252" y="1905000"/>
            <a:ext cx="8915400" cy="2340429"/>
          </a:xfrm>
        </p:spPr>
        <p:txBody>
          <a:bodyPr>
            <a:normAutofit/>
          </a:bodyPr>
          <a:lstStyle/>
          <a:p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Szerinted miért lehet fontos Istenben bízni? </a:t>
            </a:r>
          </a:p>
          <a:p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Mesélj el egy olyan helyzetet, amikor úgy érezted, hogy Isten veled volt, megszabadított téged! </a:t>
            </a:r>
          </a:p>
          <a:p>
            <a:pPr marL="0" indent="0">
              <a:buNone/>
            </a:pPr>
            <a:r>
              <a:rPr lang="hu-HU" sz="2600" dirty="0">
                <a:latin typeface="Arial" panose="020B0604020202020204" pitchFamily="34" charset="0"/>
                <a:cs typeface="Arial" panose="020B0604020202020204" pitchFamily="34" charset="0"/>
              </a:rPr>
              <a:t>Ismersz olyan bibliai személyt, aki átélt ilyet!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4091" y="56414"/>
            <a:ext cx="1748675" cy="171953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1662" y="4457934"/>
            <a:ext cx="2967497" cy="197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4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7D0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85073" y="0"/>
            <a:ext cx="5763377" cy="6858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Hallgasd meg ezt a dalt! 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Ne félj, mert megváltottalak, neveden szólítottalak</a:t>
            </a:r>
          </a:p>
        </p:txBody>
      </p:sp>
      <p:sp>
        <p:nvSpPr>
          <p:cNvPr id="9" name="Téglalap 8"/>
          <p:cNvSpPr/>
          <p:nvPr/>
        </p:nvSpPr>
        <p:spPr>
          <a:xfrm>
            <a:off x="200026" y="5252055"/>
            <a:ext cx="249555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||: Ne félj, mert megváltottalak,</a:t>
            </a:r>
            <a:b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Neveden szólítottalak,</a:t>
            </a:r>
            <a:b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Karjaimba zártalak,</a:t>
            </a:r>
            <a:b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Örökre enyém vagy. :||</a:t>
            </a:r>
            <a:b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7840004" y="4672786"/>
            <a:ext cx="331823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félj...</a:t>
            </a:r>
            <a:b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 taszítalak el, amikor vétkezel,</a:t>
            </a:r>
            <a:b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Irgalmat lelsz a szívemben,</a:t>
            </a:r>
            <a:b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Örök feléd a hűségem,</a:t>
            </a:r>
            <a:b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Amerre jársz </a:t>
            </a:r>
            <a:r>
              <a:rPr lang="hu-HU" sz="1200" dirty="0" err="1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védlek</a:t>
            </a:r>
            <a:r>
              <a:rPr lang="hu-H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nyomodba lépek.</a:t>
            </a:r>
            <a:b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 rejtőzöm el, szeretetlángom átölel,</a:t>
            </a:r>
            <a:b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félj, ha éjben jársz, hidd, hogy a fény vár rád!</a:t>
            </a:r>
          </a:p>
          <a:p>
            <a:endParaRPr lang="hu-HU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Forrás: Dicsérem neved, ifjúsági énekeskönyv 1. 2000.</a:t>
            </a:r>
            <a:endParaRPr lang="hu-H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11B85A41-8260-87DF-FAE7-F8542D2E947A}"/>
              </a:ext>
            </a:extLst>
          </p:cNvPr>
          <p:cNvSpPr txBox="1"/>
          <p:nvPr/>
        </p:nvSpPr>
        <p:spPr>
          <a:xfrm>
            <a:off x="3752850" y="4975056"/>
            <a:ext cx="37814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Viruló réteken át</a:t>
            </a:r>
            <a:b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Hűs forrás felé vezetlek,</a:t>
            </a:r>
            <a:b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Pásztorod vagyok,</a:t>
            </a:r>
            <a:b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Elveszni senkit sem hagyok</a:t>
            </a:r>
            <a:b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Karom feléd tárom, kiárad áldásom;</a:t>
            </a:r>
            <a:b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 rejtőzöm el,</a:t>
            </a:r>
            <a:b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Szívem a szívednek felel,</a:t>
            </a:r>
            <a:b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2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Amikor úgy érzed, nyomaszt az élet.</a:t>
            </a:r>
            <a:br>
              <a:rPr lang="hu-H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/>
          </a:p>
        </p:txBody>
      </p:sp>
      <p:pic>
        <p:nvPicPr>
          <p:cNvPr id="3" name="Glory Dicso_i_to_ Zenekar _ Ne fe_lj_ mert megva_ltottalak _Signum_">
            <a:hlinkClick r:id="" action="ppaction://media"/>
            <a:extLst>
              <a:ext uri="{FF2B5EF4-FFF2-40B4-BE49-F238E27FC236}">
                <a16:creationId xmlns:a16="http://schemas.microsoft.com/office/drawing/2014/main" id="{94D2BB71-16A6-C13F-68F3-0FE22207ED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0579" y="825029"/>
            <a:ext cx="813435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6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43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/>
          <p:cNvSpPr/>
          <p:nvPr/>
        </p:nvSpPr>
        <p:spPr>
          <a:xfrm>
            <a:off x="1362497" y="870276"/>
            <a:ext cx="4019400" cy="707886"/>
          </a:xfrm>
          <a:prstGeom prst="rect">
            <a:avLst/>
          </a:prstGeom>
          <a:ln w="508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hu-HU" sz="4000" dirty="0">
                <a:solidFill>
                  <a:srgbClr val="AE2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Aranymondás:</a:t>
            </a:r>
            <a:endParaRPr lang="hu-HU" sz="4000" dirty="0">
              <a:solidFill>
                <a:srgbClr val="AE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79F7A03-48D7-D25D-04FF-0C084A2973EB}"/>
              </a:ext>
            </a:extLst>
          </p:cNvPr>
          <p:cNvSpPr txBox="1"/>
          <p:nvPr/>
        </p:nvSpPr>
        <p:spPr>
          <a:xfrm>
            <a:off x="5638800" y="297656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0414747-2E16-6D82-F819-C3630442CDEA}"/>
              </a:ext>
            </a:extLst>
          </p:cNvPr>
          <p:cNvSpPr txBox="1"/>
          <p:nvPr/>
        </p:nvSpPr>
        <p:spPr>
          <a:xfrm>
            <a:off x="7972425" y="2886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06177B43-7DC8-46B3-7BA3-95EF70AFA07C}"/>
              </a:ext>
            </a:extLst>
          </p:cNvPr>
          <p:cNvSpPr txBox="1"/>
          <p:nvPr/>
        </p:nvSpPr>
        <p:spPr>
          <a:xfrm>
            <a:off x="2419350" y="2381250"/>
            <a:ext cx="7353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„Aki a Felséges rejtekében lakik,</a:t>
            </a:r>
          </a:p>
          <a:p>
            <a:r>
              <a:rPr lang="hu-H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 Mindenható árnyékában pihen,</a:t>
            </a:r>
          </a:p>
          <a:p>
            <a:r>
              <a:rPr lang="hu-H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az ezt mondhatja az Úrnak:</a:t>
            </a:r>
          </a:p>
          <a:p>
            <a:r>
              <a:rPr lang="pt-B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Oltalmam és váram, Istenem, akiben bízom!”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Zsoltárok 91,1-2</a:t>
            </a:r>
          </a:p>
        </p:txBody>
      </p:sp>
    </p:spTree>
    <p:extLst>
      <p:ext uri="{BB962C8B-B14F-4D97-AF65-F5344CB8AC3E}">
        <p14:creationId xmlns:p14="http://schemas.microsoft.com/office/powerpoint/2010/main" val="309535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ercs függőlegesen 1"/>
          <p:cNvSpPr/>
          <p:nvPr/>
        </p:nvSpPr>
        <p:spPr>
          <a:xfrm>
            <a:off x="1698171" y="35029"/>
            <a:ext cx="7732085" cy="6230983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3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Atyánk, aki a mennyekben vagy, szenteltessék meg a te neved,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jöjjön el a te országod, legyen meg a te akaratod, amint a mennyben, úgy a földön is;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Mindennapi kenyerünket add meg nekünk ma,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bocsásd meg vétkeinket, miképpen mi is megbocsátunk az ellenünk vétkezőknek;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ne </a:t>
            </a:r>
            <a:r>
              <a:rPr lang="hu-HU" sz="23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vígy</a:t>
            </a: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minket kísértésbe, de szabadíts meg a gonosztól;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Mert tied az ország, a hatalom és a dicsőség mindörökké.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Ámen.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(Mt 6,9-13)</a:t>
            </a:r>
          </a:p>
        </p:txBody>
      </p:sp>
      <p:pic>
        <p:nvPicPr>
          <p:cNvPr id="4" name="Kép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22097" y="4911401"/>
            <a:ext cx="1525605" cy="1620027"/>
          </a:xfrm>
          <a:prstGeom prst="rect">
            <a:avLst/>
          </a:prstGeom>
        </p:spPr>
      </p:pic>
      <p:sp>
        <p:nvSpPr>
          <p:cNvPr id="3" name="Szabályos ötszög 2"/>
          <p:cNvSpPr/>
          <p:nvPr/>
        </p:nvSpPr>
        <p:spPr>
          <a:xfrm>
            <a:off x="8007532" y="300212"/>
            <a:ext cx="3535527" cy="1071387"/>
          </a:xfrm>
          <a:prstGeom prst="pent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u-HU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Imádkozzunk!</a:t>
            </a:r>
          </a:p>
        </p:txBody>
      </p:sp>
    </p:spTree>
    <p:extLst>
      <p:ext uri="{BB962C8B-B14F-4D97-AF65-F5344CB8AC3E}">
        <p14:creationId xmlns:p14="http://schemas.microsoft.com/office/powerpoint/2010/main" val="323637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F8ECB43E-FCB3-C7C8-63B6-C4400E80F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3862" y="222199"/>
            <a:ext cx="10324276" cy="641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79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183" y="4880820"/>
            <a:ext cx="1397725" cy="157772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469570" y="265380"/>
            <a:ext cx="8978685" cy="5847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Kezdjük közös imádsággal a hittanórát!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647" y="1054368"/>
            <a:ext cx="5380529" cy="540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1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2169517" y="1773064"/>
            <a:ext cx="51326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2200" dirty="0"/>
          </a:p>
        </p:txBody>
      </p:sp>
      <p:sp>
        <p:nvSpPr>
          <p:cNvPr id="11" name="Téglalap 10"/>
          <p:cNvSpPr/>
          <p:nvPr/>
        </p:nvSpPr>
        <p:spPr>
          <a:xfrm>
            <a:off x="6096000" y="1497509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866539" y="1899022"/>
            <a:ext cx="45175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765075" y="2699242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hu-H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ekerekített téglalap 8"/>
          <p:cNvSpPr/>
          <p:nvPr/>
        </p:nvSpPr>
        <p:spPr>
          <a:xfrm>
            <a:off x="2738924" y="879743"/>
            <a:ext cx="6129761" cy="3455892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Gondolj végig néhány olyan élethelyzetet, amikor féltél!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Mi mulasztotta el a félelmed?</a:t>
            </a:r>
          </a:p>
          <a:p>
            <a:pPr algn="ctr"/>
            <a:endParaRPr lang="hu-HU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Ha szeretnéd megosztani, el is mondhatod!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hu-H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2334" y="4621463"/>
            <a:ext cx="1812415" cy="1751150"/>
          </a:xfrm>
          <a:prstGeom prst="rect">
            <a:avLst/>
          </a:prstGeom>
        </p:spPr>
      </p:pic>
      <p:sp>
        <p:nvSpPr>
          <p:cNvPr id="6" name="Tartalom helye 5">
            <a:extLst>
              <a:ext uri="{FF2B5EF4-FFF2-40B4-BE49-F238E27FC236}">
                <a16:creationId xmlns:a16="http://schemas.microsoft.com/office/drawing/2014/main" id="{D3F4AF2D-8986-9E2A-71EE-EF8A3D55D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081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F2D923FE-F366-FEC3-270C-5FEE301F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065" y="190500"/>
            <a:ext cx="8912225" cy="1281112"/>
          </a:xfr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Nézzük meg ezt a kisfilmet! </a:t>
            </a:r>
          </a:p>
          <a:p>
            <a:pPr marL="0" indent="0">
              <a:buNone/>
            </a:pPr>
            <a:r>
              <a:rPr lang="hu-HU" sz="3000" b="1" dirty="0">
                <a:latin typeface="Arial" panose="020B0604020202020204" pitchFamily="34" charset="0"/>
                <a:cs typeface="Arial" panose="020B0604020202020204" pitchFamily="34" charset="0"/>
              </a:rPr>
              <a:t>  Félsz a sötétben</a:t>
            </a:r>
            <a:r>
              <a:rPr lang="sv-SE" sz="3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hu-H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Vegas Peter _ Benjamin Chaud F_lsz a s_t_tben A s_t_t jobban f_l t_led_">
            <a:hlinkClick r:id="" action="ppaction://media"/>
            <a:extLst>
              <a:ext uri="{FF2B5EF4-FFF2-40B4-BE49-F238E27FC236}">
                <a16:creationId xmlns:a16="http://schemas.microsoft.com/office/drawing/2014/main" id="{F27B0261-0C30-E854-C6A5-906ACB8A6F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5774" y="1641231"/>
            <a:ext cx="8560451" cy="481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4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96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2682" y="125824"/>
            <a:ext cx="6129287" cy="894308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hu-HU" sz="2700" dirty="0">
                <a:latin typeface="Arial" panose="020B0604020202020204" pitchFamily="34" charset="0"/>
                <a:cs typeface="Arial" panose="020B0604020202020204" pitchFamily="34" charset="0"/>
              </a:rPr>
              <a:t>Figyelmesen olvasd el a bibliai szöveget!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91. Zsoltár 3-5, 9-13. versei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3390" y="1387455"/>
            <a:ext cx="10290766" cy="4534055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„Mert </a:t>
            </a:r>
            <a:r>
              <a:rPr lang="hu-HU" sz="3200" u="sng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Ő ment meg téged 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a madarász csapdájától, a pusztító dögvésztől.</a:t>
            </a:r>
          </a:p>
          <a:p>
            <a:pPr marL="0" indent="0">
              <a:buNone/>
            </a:pP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Tollaival </a:t>
            </a:r>
            <a:r>
              <a:rPr lang="hu-H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betakar téged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, szárnyai alatt oltalmat találsz, pajzs és páncél a hűsége. Nem kell félned a rémségektől éjjel, sem a suhanó nyíltól nappal…</a:t>
            </a:r>
          </a:p>
          <a:p>
            <a:pPr marL="0" indent="0">
              <a:buNone/>
            </a:pP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Ha az Urat tartod oltalmadnak, a Felségest hajlékodnak, </a:t>
            </a:r>
            <a:r>
              <a:rPr lang="hu-H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 érhet téged baj, </a:t>
            </a:r>
            <a:r>
              <a:rPr lang="hu-HU" sz="3200" dirty="0" err="1">
                <a:latin typeface="Arial" panose="020B0604020202020204" pitchFamily="34" charset="0"/>
                <a:cs typeface="Arial" panose="020B0604020202020204" pitchFamily="34" charset="0"/>
              </a:rPr>
              <a:t>sátradhoz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 közel sem férhet csapás.</a:t>
            </a:r>
          </a:p>
          <a:p>
            <a:pPr marL="0" indent="0">
              <a:buNone/>
            </a:pP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Mert megparancsolja </a:t>
            </a:r>
            <a:r>
              <a:rPr lang="hu-HU" sz="3200" dirty="0">
                <a:solidFill>
                  <a:srgbClr val="0097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angyalainak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, hogy </a:t>
            </a:r>
            <a:r>
              <a:rPr lang="hu-H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vigyázzanak rád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 minden utadon, kézen fogva </a:t>
            </a:r>
            <a:r>
              <a:rPr lang="hu-H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vezetnek téged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, hogy meg ne üsd lábadat a kőben.</a:t>
            </a:r>
          </a:p>
          <a:p>
            <a:pPr marL="0" indent="0">
              <a:buNone/>
            </a:pP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Eltaposod az oroszlánt és a viperát, eltiprod a fiatal oroszlánt és a tengeri szörnyet.</a:t>
            </a:r>
          </a:p>
          <a:p>
            <a:pPr marL="0" indent="0">
              <a:buNone/>
            </a:pP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Mivel ragaszkodik hozzám, </a:t>
            </a:r>
            <a:r>
              <a:rPr lang="hu-H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megmentem őt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, oltalmazom, mert ismeri nevemet.</a:t>
            </a:r>
          </a:p>
          <a:p>
            <a:pPr marL="0" indent="0">
              <a:buNone/>
            </a:pP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Ha kiált hozzám, </a:t>
            </a:r>
            <a:r>
              <a:rPr lang="hu-H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meghallgatom, vele leszek </a:t>
            </a: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a nyomorúságban, kiragadom onnan, és megdicsőítem őt.</a:t>
            </a:r>
          </a:p>
          <a:p>
            <a:pPr marL="0" indent="0">
              <a:buNone/>
            </a:pPr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Megelégítem hosszú élettel, gyönyörködhet szabadításomban.”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268" y="5171034"/>
            <a:ext cx="1691732" cy="1686966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573894" y="6288833"/>
            <a:ext cx="60083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 kattintva online is elolvashatod a szöveget!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43691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13211" y="611047"/>
            <a:ext cx="8911687" cy="128089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olvasott Ige alapján válaszolj a kérdésekre!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613211" y="2225040"/>
            <a:ext cx="8915400" cy="3777622"/>
          </a:xfrm>
        </p:spPr>
        <p:txBody>
          <a:bodyPr>
            <a:normAutofit/>
          </a:bodyPr>
          <a:lstStyle/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A zsoltáros milyen jellemzőkkel és tulajdonságokkal mutatja be Istent? Sorolj fel legalább ötöt!</a:t>
            </a:r>
          </a:p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Kiknek parancsol a 91. zsoltár szerint Isten, hogy vigyázzon az Övéire?</a:t>
            </a:r>
          </a:p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 Hogyan tudunk ma Istenhez „kiáltani”?</a:t>
            </a:r>
          </a:p>
          <a:p>
            <a:endParaRPr lang="hu-H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065" y="5182463"/>
            <a:ext cx="1521532" cy="147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91348" y="363219"/>
            <a:ext cx="6191075" cy="6233524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Tudod-e?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vár Isten erejének jelképe a Bibliában. Mindig számíthatunk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arra, hogy Isten meg tud menteni bennünket,</a:t>
            </a:r>
            <a:b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ahogyan az erős vár biztonságot, oltalmat nyújt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lakóinak. Ezzel a gondolattal bátorít az evangélikus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felekezetűek köszöntése: </a:t>
            </a:r>
            <a:r>
              <a:rPr lang="hu-HU" dirty="0">
                <a:solidFill>
                  <a:srgbClr val="E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„Erős vár a mi Istenünk!”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50" y="770709"/>
            <a:ext cx="5214897" cy="552558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875" y="259081"/>
            <a:ext cx="1287214" cy="126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0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7D0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646" y="8359"/>
            <a:ext cx="10722708" cy="68496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154" y="5376655"/>
            <a:ext cx="1183017" cy="1171857"/>
          </a:xfrm>
          <a:prstGeom prst="rect">
            <a:avLst/>
          </a:prstGeom>
        </p:spPr>
      </p:pic>
      <p:sp>
        <p:nvSpPr>
          <p:cNvPr id="7" name="Folyamatábra: Másik feldolgozás 6"/>
          <p:cNvSpPr/>
          <p:nvPr/>
        </p:nvSpPr>
        <p:spPr>
          <a:xfrm>
            <a:off x="1021080" y="8903"/>
            <a:ext cx="10149839" cy="775588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Úr biztos menedék számunkra! </a:t>
            </a:r>
            <a:endParaRPr lang="hu-HU" sz="3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764A4F62-AB80-876F-9B8F-48B99C06F18E}"/>
              </a:ext>
            </a:extLst>
          </p:cNvPr>
          <p:cNvSpPr txBox="1"/>
          <p:nvPr/>
        </p:nvSpPr>
        <p:spPr>
          <a:xfrm>
            <a:off x="2900904" y="914399"/>
            <a:ext cx="60803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Isten veled van, amikor teljesen védtelennek érzed magad.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Ő a Mindenható Úr, Aki mindent tud és mindent megtehet, számon tartja félelmeidet és szomorú napjaidat, gondjaidat is. 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Vigasztalásával, erejével segítségedre siet, mint ahogyan a madár gondozza és védelmezi fiókáit.</a:t>
            </a:r>
          </a:p>
        </p:txBody>
      </p:sp>
    </p:spTree>
    <p:extLst>
      <p:ext uri="{BB962C8B-B14F-4D97-AF65-F5344CB8AC3E}">
        <p14:creationId xmlns:p14="http://schemas.microsoft.com/office/powerpoint/2010/main" val="293740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631" y="45476"/>
            <a:ext cx="10709369" cy="683535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08763" y="156302"/>
            <a:ext cx="9584372" cy="865056"/>
          </a:xfrm>
          <a:solidFill>
            <a:schemeClr val="bg2"/>
          </a:solidFill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mai óra fontos üzenete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8699" y="299642"/>
            <a:ext cx="1457818" cy="1443431"/>
          </a:xfrm>
          <a:prstGeom prst="rect">
            <a:avLst/>
          </a:prstGeom>
        </p:spPr>
      </p:pic>
      <p:sp>
        <p:nvSpPr>
          <p:cNvPr id="3" name="Folyamatábra: Másik feldolgozás 2"/>
          <p:cNvSpPr/>
          <p:nvPr/>
        </p:nvSpPr>
        <p:spPr>
          <a:xfrm>
            <a:off x="785692" y="1371927"/>
            <a:ext cx="5351930" cy="416672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nap minden órájára és minden helyzetére azt az ígéretet kapjuk Istentől, hogy Ő velünk van! Megment és megoltalmaz minket, ha segítségül hívjuk Őt!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u-H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Ezért olyan helyzetekben is fordulhatunk Istenhez segítségért, amelyek váratlanul érnek minket!</a:t>
            </a:r>
          </a:p>
        </p:txBody>
      </p:sp>
    </p:spTree>
    <p:extLst>
      <p:ext uri="{BB962C8B-B14F-4D97-AF65-F5344CB8AC3E}">
        <p14:creationId xmlns:p14="http://schemas.microsoft.com/office/powerpoint/2010/main" val="19296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4114</TotalTime>
  <Words>747</Words>
  <Application>Microsoft Office PowerPoint</Application>
  <PresentationFormat>Szélesvásznú</PresentationFormat>
  <Paragraphs>54</Paragraphs>
  <Slides>14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20" baseType="lpstr">
      <vt:lpstr>Arial</vt:lpstr>
      <vt:lpstr>Century Gothic</vt:lpstr>
      <vt:lpstr>Times New Roman</vt:lpstr>
      <vt:lpstr>Wingdings</vt:lpstr>
      <vt:lpstr>Wingdings 3</vt:lpstr>
      <vt:lpstr>7_Szálak</vt:lpstr>
      <vt:lpstr>PowerPoint-bemutató</vt:lpstr>
      <vt:lpstr>PowerPoint-bemutató</vt:lpstr>
      <vt:lpstr>PowerPoint-bemutató</vt:lpstr>
      <vt:lpstr>Nézzük meg ezt a kisfilmet!    Félsz a sötétben?</vt:lpstr>
      <vt:lpstr>Figyelmesen olvasd el a bibliai szöveget! 91. Zsoltár 3-5, 9-13. versei</vt:lpstr>
      <vt:lpstr>Az olvasott Ige alapján válaszolj a kérdésekre! </vt:lpstr>
      <vt:lpstr>Tudod-e?  A vár Isten erejének jelképe a Bibliában. Mindig számíthatunk arra, hogy Isten meg tud menteni bennünket, ahogyan az erős vár biztonságot, oltalmat nyújt lakóinak. Ezzel a gondolattal bátorít az evangélikus felekezetűek köszöntése: „Erős vár a mi Istenünk!”</vt:lpstr>
      <vt:lpstr>PowerPoint-bemutató</vt:lpstr>
      <vt:lpstr>A mai óra fontos üzenete</vt:lpstr>
      <vt:lpstr>Gondolkozz el a kérdéseken!  </vt:lpstr>
      <vt:lpstr>Hallgasd meg ezt a dalt!  Ne félj, mert megváltottalak, neveden szólítottalak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Zimányi Noémi</dc:creator>
  <cp:lastModifiedBy>László Faragó</cp:lastModifiedBy>
  <cp:revision>586</cp:revision>
  <dcterms:created xsi:type="dcterms:W3CDTF">2020-03-16T06:58:02Z</dcterms:created>
  <dcterms:modified xsi:type="dcterms:W3CDTF">2025-10-03T15:34:14Z</dcterms:modified>
</cp:coreProperties>
</file>