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64" r:id="rId3"/>
    <p:sldMasterId id="2147483876" r:id="rId4"/>
  </p:sldMasterIdLst>
  <p:sldIdLst>
    <p:sldId id="260" r:id="rId5"/>
    <p:sldId id="283" r:id="rId6"/>
    <p:sldId id="264" r:id="rId7"/>
    <p:sldId id="257" r:id="rId8"/>
    <p:sldId id="280" r:id="rId9"/>
    <p:sldId id="269" r:id="rId10"/>
    <p:sldId id="273" r:id="rId11"/>
    <p:sldId id="278" r:id="rId12"/>
    <p:sldId id="284" r:id="rId13"/>
    <p:sldId id="285" r:id="rId14"/>
    <p:sldId id="282" r:id="rId15"/>
    <p:sldId id="338" r:id="rId16"/>
    <p:sldId id="339" r:id="rId17"/>
    <p:sldId id="340" r:id="rId18"/>
    <p:sldId id="341" r:id="rId19"/>
    <p:sldId id="346" r:id="rId20"/>
    <p:sldId id="342" r:id="rId21"/>
    <p:sldId id="343" r:id="rId22"/>
    <p:sldId id="307" r:id="rId23"/>
    <p:sldId id="344" r:id="rId24"/>
    <p:sldId id="347" r:id="rId25"/>
    <p:sldId id="263" r:id="rId26"/>
    <p:sldId id="262" r:id="rId27"/>
    <p:sldId id="31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6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17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AF60A-713C-41BA-9788-4C493DDC0A9C}" type="datetimeFigureOut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3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C08AF-84E6-4329-8E67-FEA434B4707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72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EE328-6AFF-436B-881F-213D56084544}" type="datetimeFigureOut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6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2069A-09EE-4C7C-86A4-2314A404921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52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EE7F1-171E-411F-96CA-A251A21496E7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5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C98D-A273-4547-9B92-97D7769F71A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28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7CD67-0644-446C-B2AD-1C09BF34F28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5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80828-6983-48AD-9E27-CBD3696F83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2374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EFB91-0324-450E-B17F-36DC0ECCE41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353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0FA7-C445-42F7-AF66-A4F5A6FC8A9C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10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AC5C5-1A57-4420-8AFB-CE41693A794B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91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443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325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22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75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21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9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4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256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9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8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806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46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585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72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62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9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5/31/2025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37674-C1BA-4107-9B06-6D4CAC3A3DF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9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bibliamindenkie.hu/uj/ACT/14#18" TargetMode="External"/><Relationship Id="rId3" Type="http://schemas.openxmlformats.org/officeDocument/2006/relationships/hyperlink" Target="https://abibliamindenkie.hu/uj/ACT/14#15" TargetMode="External"/><Relationship Id="rId7" Type="http://schemas.openxmlformats.org/officeDocument/2006/relationships/hyperlink" Target="https://abibliamindenkie.hu/uj/JER/5/24#24" TargetMode="External"/><Relationship Id="rId2" Type="http://schemas.openxmlformats.org/officeDocument/2006/relationships/hyperlink" Target="https://abibliamindenkie.hu/uj/ACT/14#1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bibliamindenkie.hu/uj/ACT/14#17" TargetMode="External"/><Relationship Id="rId5" Type="http://schemas.openxmlformats.org/officeDocument/2006/relationships/hyperlink" Target="https://abibliamindenkie.hu/uj/ACT/14#16" TargetMode="External"/><Relationship Id="rId4" Type="http://schemas.openxmlformats.org/officeDocument/2006/relationships/hyperlink" Target="https://abibliamindenkie.hu/uj/PSA/147/20#2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fDDYznX81_E?start=5128&amp;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xlECVo18gQ?start=4&amp;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bibliamindenkie.hu/uj/ACT/28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W-xCOsqpm5A?start=7&amp;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hak.wikipedia.org/wiki/Cristiano_Ronaldo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MAT/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bibliamindenkie.hu/uj/ACT/14#9" TargetMode="External"/><Relationship Id="rId7" Type="http://schemas.openxmlformats.org/officeDocument/2006/relationships/hyperlink" Target="https://abibliamindenkie.hu/uj/ACT/14#13" TargetMode="External"/><Relationship Id="rId2" Type="http://schemas.openxmlformats.org/officeDocument/2006/relationships/hyperlink" Target="https://abibliamindenkie.hu/uj/ACT/14#8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bibliamindenkie.hu/uj/ACT/14#12" TargetMode="External"/><Relationship Id="rId5" Type="http://schemas.openxmlformats.org/officeDocument/2006/relationships/hyperlink" Target="https://abibliamindenkie.hu/uj/ACT/14#11" TargetMode="External"/><Relationship Id="rId4" Type="http://schemas.openxmlformats.org/officeDocument/2006/relationships/hyperlink" Target="https://abibliamindenkie.hu/uj/ACT/14#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31" y="1074800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072790" y="1584830"/>
            <a:ext cx="50577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alt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ős vár a mi Istenünk!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Dicsértessék a Jézus Krisztus!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072790" y="3703755"/>
            <a:ext cx="4194760" cy="26907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Pál missziói útjairól lesz szó.</a:t>
            </a:r>
          </a:p>
        </p:txBody>
      </p:sp>
    </p:spTree>
    <p:extLst>
      <p:ext uri="{BB962C8B-B14F-4D97-AF65-F5344CB8AC3E}">
        <p14:creationId xmlns:p14="http://schemas.microsoft.com/office/powerpoint/2010/main" val="82343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40AA3D1-7620-0D84-0F7A-946636454FAF}"/>
              </a:ext>
            </a:extLst>
          </p:cNvPr>
          <p:cNvSpPr txBox="1"/>
          <p:nvPr/>
        </p:nvSpPr>
        <p:spPr>
          <a:xfrm>
            <a:off x="2863679" y="741405"/>
            <a:ext cx="82574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2"/>
              </a:rPr>
              <a:t>14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meghallották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apostolok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Barnabás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Pál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ruhájukat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megszaggatva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sokaság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közé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futottak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 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15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kiáltottak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miért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teszitek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? Mi is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hozzátok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hasonlóan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vagyunk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evangéliumot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hirdetjük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nektek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ezekből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hiábavaló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dolgokból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térjetek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élő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Istenhez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teremtette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eget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földet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tengert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mindent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ami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bennük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van. </a:t>
            </a:r>
            <a:r>
              <a:rPr lang="sv-SE" sz="2400" b="0" i="0" u="none" strike="noStrike" baseline="30000" dirty="0" err="1">
                <a:solidFill>
                  <a:srgbClr val="C7B13E"/>
                </a:solidFill>
                <a:effectLst/>
                <a:latin typeface="IBM Plex Sans" panose="020B0503050203000203" pitchFamily="34" charset="0"/>
                <a:hlinkClick r:id="rId4"/>
              </a:rPr>
              <a:t>Zsolt</a:t>
            </a:r>
            <a:r>
              <a:rPr lang="sv-SE" sz="2400" b="0" i="0" u="none" strike="noStrike" baseline="30000" dirty="0">
                <a:solidFill>
                  <a:srgbClr val="C7B13E"/>
                </a:solidFill>
                <a:effectLst/>
                <a:latin typeface="IBM Plex Sans" panose="020B0503050203000203" pitchFamily="34" charset="0"/>
                <a:hlinkClick r:id="rId4"/>
              </a:rPr>
              <a:t> 147,20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16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Ő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előző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nemzedékek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során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megengedte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minden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nép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maga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útján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járjon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 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6"/>
              </a:rPr>
              <a:t>17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bár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nem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hagyta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magát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bizonyság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nélkül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mert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jótevőtök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volt,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mennyből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esőt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adott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nektek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termést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hozó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időket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bőven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adott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nektek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eledelt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szívbéli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örömet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  <a:r>
              <a:rPr lang="sv-SE" sz="2400" b="0" i="0" u="none" strike="noStrike" baseline="30000" dirty="0" err="1">
                <a:solidFill>
                  <a:srgbClr val="C7B13E"/>
                </a:solidFill>
                <a:effectLst/>
                <a:latin typeface="IBM Plex Sans" panose="020B0503050203000203" pitchFamily="34" charset="0"/>
                <a:hlinkClick r:id="rId7"/>
              </a:rPr>
              <a:t>Jer</a:t>
            </a:r>
            <a:r>
              <a:rPr lang="sv-SE" sz="2400" b="0" i="0" u="none" strike="noStrike" baseline="30000" dirty="0">
                <a:solidFill>
                  <a:srgbClr val="C7B13E"/>
                </a:solidFill>
                <a:effectLst/>
                <a:latin typeface="IBM Plex Sans" panose="020B0503050203000203" pitchFamily="34" charset="0"/>
                <a:hlinkClick r:id="rId7"/>
              </a:rPr>
              <a:t> 5,24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</a:p>
          <a:p>
            <a:pPr algn="just"/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8"/>
              </a:rPr>
              <a:t>18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szóltak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nehezen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lebeszélték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sokaságot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arról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áldozatot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mutasson be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nekik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16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Átellenes sarkain kerekített téglalap 5"/>
          <p:cNvSpPr/>
          <p:nvPr/>
        </p:nvSpPr>
        <p:spPr>
          <a:xfrm>
            <a:off x="486723" y="2304350"/>
            <a:ext cx="11218554" cy="2728432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  <a:p>
            <a:pPr algn="ctr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embereket mindig megilleti a tiszteletadás.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De dicsőítést és istenítést nem kaphat ember.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Lehet híres személyeket követni.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 jóra tanítanak, akkor azt figyelembe lehet venni. 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De egyedül Istent illeti meg, hogy Istenként tekintsünk Rá. </a:t>
            </a:r>
          </a:p>
        </p:txBody>
      </p:sp>
    </p:spTree>
    <p:extLst>
      <p:ext uri="{BB962C8B-B14F-4D97-AF65-F5344CB8AC3E}">
        <p14:creationId xmlns:p14="http://schemas.microsoft.com/office/powerpoint/2010/main" val="12274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02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Pál jelleme a nehézségek idején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257" y="1632857"/>
            <a:ext cx="11707586" cy="4800600"/>
          </a:xfrm>
        </p:spPr>
        <p:txBody>
          <a:bodyPr>
            <a:normAutofit fontScale="92500"/>
          </a:bodyPr>
          <a:lstStyle/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Pál apostol amerre járt, mindenütt Jézusról beszélt és csodákat tett Jézus erejével.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Sok megpróbáltatást és szenvedést kellett kiállnia útjai során, de sosem hátrált meg.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Mindvégig kitartott és hűséggel dicsérte Istent. 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Sokszor kihallgatták őt, egyik városból a másikba vitték, hogy döntsenek az ügyében.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Amikor egyszer a helytartó is kihallgatta őt, Pál így szólt: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– Ha vétkes vagyok, és büntetést érdemlek, nem vonakodom a haláltól, de ha nem, akkor engedjetek el.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Ítéljen felette a császár – gondolta a helytartó.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Pál is szeretett volna eljutni Rómába. Vajon sikerül a terve? Eljut Pál Rómába?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Megtudod a választ, hogyha végig nézed a diasort.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59" y="118375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D7151A-2B36-7F02-F3CC-475CF1CA38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4ADBEED-C282-6E60-D91C-18B060C9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3" y="261257"/>
            <a:ext cx="11678194" cy="641386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5285" y="865414"/>
            <a:ext cx="10341428" cy="5567109"/>
          </a:xfrm>
          <a:solidFill>
            <a:schemeClr val="tx2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Csakhamar szárazföldet is értek.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Amikor valami partot vettek észre, eloldották a horgonyt és igyekeztek kikötni.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De a hajó távolabb a parttól zátonyra futott.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hajó hátulja recsegve-ropogva töredezni kezdett.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Aki úszni tudott, az a vízbe ugrott, a többiek a hajó roncsaiba kapaszkodva igyekeztek a partra.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Így történt, hogy mindenki megmenekült.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Kiderült, hogy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Málta szigetére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érkeztek.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szigeten élők szívesen fogadták a hajó utasait.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Miután kipihenték magukat, egy másik hajóval vitték Pált Rómába.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737" y="2355390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Onlinemedia 7" title="Szent Pál (második rész)">
            <a:hlinkClick r:id="" action="ppaction://media"/>
            <a:extLst>
              <a:ext uri="{FF2B5EF4-FFF2-40B4-BE49-F238E27FC236}">
                <a16:creationId xmlns:a16="http://schemas.microsoft.com/office/drawing/2014/main" id="{E3B68246-8CF7-CDCB-4BF1-76085A4E9F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8324" y="803063"/>
            <a:ext cx="9295352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3981" y="474643"/>
            <a:ext cx="5073802" cy="1092900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Pál Rómában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82" y="1891521"/>
            <a:ext cx="5675062" cy="422725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59837" y="1758378"/>
            <a:ext cx="55610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Pál felől sokáig nem döntött a császár.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ítéletre várva sem tétlenkedett Jézus hű apostola.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Mivel megengedték neki, hogy külön szálláson lakjon az őt őrző katonával, sokan felkeresték.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apostol hűséggel hirdette nekik Krisztust.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Így terjedt az ókori világ fővárosában az evangélium.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80" y="323040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9208" y="1404257"/>
            <a:ext cx="8175949" cy="5143499"/>
          </a:xfrm>
          <a:solidFill>
            <a:srgbClr val="FFC000">
              <a:alpha val="23000"/>
            </a:srgbClr>
          </a:solidFill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Pál apostol egy híres ókori gyülekezetet is meg akart látogatni Rómában.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ApCsel 28-ból is tudjuk, hogy a gyülekezet szervezett életet élt az apostol fogsága, tehát Kr.u. 60 körüli években.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Rómaiakhoz írott levél ennek a gyülekezetnek szól.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levélben megismerhetjük Pál különös látásmódját és gondolatait is.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Így köszönti a Római gyülekezet tagjait Pál: </a:t>
            </a:r>
          </a:p>
          <a:p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„Először is hálát adok az én Istenemnek Jézus Krisztus által </a:t>
            </a:r>
            <a:r>
              <a:rPr lang="hu-H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mindnyájatokért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, hogy hiteteknek az egész világon híre van.” Róm 1,8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351" y="538843"/>
            <a:ext cx="1408298" cy="139610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18204" y="538843"/>
            <a:ext cx="2866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Tudod-e?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0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606490" y="1969617"/>
            <a:ext cx="11243733" cy="43784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Pál apostol minden alkalommal bátran tett bizonyságot hitéről és Jézus Krisztusról.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 riadt vissza akkor sem, ha megpróbáltatások érték küldetése során. Isten megszabadította őt a viharból is.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róla tanultak arra ösztönöznek minket, hogy mi se rendüljünk meg a nehézségek idején!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Istenbe vetett hitünkről és meggyőződésünkről nyíltan, őszintén beszéljünk az emberek előtt.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Ez lehet a </a:t>
            </a:r>
            <a:r>
              <a:rPr kumimoji="0" lang="hu-HU" sz="3000" b="0" i="0" u="none" strike="noStrike" kern="1200" cap="none" spc="0" normalizeH="0" baseline="0" noProof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küldetésünk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72" y="434207"/>
            <a:ext cx="1408744" cy="13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Új Forrás | Maradj Nálam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E62102B7-546E-A1FA-AF4D-809A9C3237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391886"/>
            <a:ext cx="6711043" cy="137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van kedved, készítsd el a szorgalmi feladatot!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0123" y="1818924"/>
            <a:ext cx="7483928" cy="4647190"/>
          </a:xfrm>
        </p:spPr>
        <p:txBody>
          <a:bodyPr>
            <a:normAutofit/>
          </a:bodyPr>
          <a:lstStyle/>
          <a:p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Keresd meg az otthoni földrajz térképeden </a:t>
            </a:r>
            <a:r>
              <a:rPr lang="hu-HU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Málta szigetét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nézd meg, hogy hány kilóméterre fekszik Rómától!</a:t>
            </a:r>
          </a:p>
          <a:p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Tippeld meg, mennyi időbe kerülhetett Máltáról Rómába eljutni hajóval Pál apostolnak! </a:t>
            </a:r>
          </a:p>
          <a:p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készen vagy olvasd el a Bibliából a kijelölt részeket és megtudod.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dirty="0"/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Olvasd el az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Apcsel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28,11-15 verseit!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58" y="1600200"/>
            <a:ext cx="3328985" cy="42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Tégy engem békeköveteddé">
            <a:hlinkClick r:id="" action="ppaction://media"/>
            <a:extLst>
              <a:ext uri="{FF2B5EF4-FFF2-40B4-BE49-F238E27FC236}">
                <a16:creationId xmlns:a16="http://schemas.microsoft.com/office/drawing/2014/main" id="{EAA76B9A-FB19-FB59-9D45-19BAF53219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9173"/>
            <a:ext cx="9374659" cy="64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9"/>
            <a:ext cx="12192000" cy="686461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17634" y="1709903"/>
            <a:ext cx="8793888" cy="1477328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„Amit pedig szóltok vagy </a:t>
            </a:r>
            <a:r>
              <a:rPr lang="hu-HU" sz="3000" dirty="0" err="1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cselekesztek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mind az Úr Jézus nevében tegyétek, hálát adva az Atya Istennek őáltala.” </a:t>
            </a:r>
            <a:r>
              <a:rPr lang="hu-HU" sz="3000" dirty="0" err="1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3,17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9720" y="143368"/>
            <a:ext cx="10017755" cy="64322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 Pál apostol egyik híres 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mondata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Szövegdoboz 6"/>
          <p:cNvSpPr txBox="1"/>
          <p:nvPr/>
        </p:nvSpPr>
        <p:spPr>
          <a:xfrm rot="1286221">
            <a:off x="9417348" y="2024937"/>
            <a:ext cx="270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Kedves Hittanos!</a:t>
            </a:r>
          </a:p>
          <a:p>
            <a:pPr lvl="0">
              <a:defRPr/>
            </a:pPr>
            <a:endParaRPr lang="hu-HU" dirty="0">
              <a:solidFill>
                <a:prstClr val="black"/>
              </a:solidFill>
              <a:latin typeface="Rockwell" panose="02060603020205020403"/>
            </a:endParaRPr>
          </a:p>
          <a:p>
            <a:pPr lvl="0">
              <a:defRPr/>
            </a:pPr>
            <a:r>
              <a:rPr lang="hu-HU" dirty="0">
                <a:solidFill>
                  <a:prstClr val="black"/>
                </a:solidFill>
                <a:latin typeface="Rockwell" panose="02060603020205020403"/>
              </a:rPr>
              <a:t>Bátorítalak arra, hogy mindig vond be Istent az útjaidba.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2A1B6B8-329D-E018-1249-59A3CCEC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7" y="3486228"/>
            <a:ext cx="8937511" cy="218865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AEFD370-9E53-F257-77A5-B7DA4EAE367E}"/>
              </a:ext>
            </a:extLst>
          </p:cNvPr>
          <p:cNvSpPr/>
          <p:nvPr/>
        </p:nvSpPr>
        <p:spPr>
          <a:xfrm>
            <a:off x="7624119" y="5906530"/>
            <a:ext cx="4300151" cy="7393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err="1"/>
              <a:t>Isten</a:t>
            </a:r>
            <a:r>
              <a:rPr lang="sv-SE" sz="2400" dirty="0"/>
              <a:t> </a:t>
            </a:r>
            <a:r>
              <a:rPr lang="hu-HU" sz="2400" dirty="0"/>
              <a:t>áldjon benneteket!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04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757965"/>
            <a:ext cx="3671396" cy="5507095"/>
          </a:xfrm>
          <a:prstGeom prst="rect">
            <a:avLst/>
          </a:prstGeom>
        </p:spPr>
      </p:pic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6" y="3137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9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moln, skärmbild, himmel&#10;&#10;AI-genererat innehåll kan vara felaktigt.">
            <a:extLst>
              <a:ext uri="{FF2B5EF4-FFF2-40B4-BE49-F238E27FC236}">
                <a16:creationId xmlns:a16="http://schemas.microsoft.com/office/drawing/2014/main" id="{35E920D2-97B1-898E-B86D-97E39374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1341" y="1655805"/>
            <a:ext cx="111549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endParaRPr lang="hu-H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 előadóján jól látszott, hogy nagyon fontos számára Jézussal való kapcsolta, </a:t>
            </a:r>
          </a:p>
          <a:p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erről bátran énekel.  </a:t>
            </a:r>
            <a:endParaRPr lang="sv-SE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Számodra mi az az igazán fontos dolog, amiről szívesen énekelnél vagy beszélnél?</a:t>
            </a:r>
            <a:endParaRPr lang="sv-SE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Kit vagy kiket említenél meg egy beszédben, énekben? </a:t>
            </a:r>
          </a:p>
          <a:p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(Például a barátaidat, a családodat stb.)</a:t>
            </a:r>
            <a:endParaRPr lang="sv-SE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Próbáld megfogalmazni néhány gondolatban! </a:t>
            </a:r>
          </a:p>
        </p:txBody>
      </p:sp>
    </p:spTree>
    <p:extLst>
      <p:ext uri="{BB962C8B-B14F-4D97-AF65-F5344CB8AC3E}">
        <p14:creationId xmlns:p14="http://schemas.microsoft.com/office/powerpoint/2010/main" val="17023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3443" y="370141"/>
            <a:ext cx="7620001" cy="1504258"/>
          </a:xfrm>
        </p:spPr>
        <p:txBody>
          <a:bodyPr>
            <a:normAutofit/>
          </a:bodyPr>
          <a:lstStyle/>
          <a:p>
            <a:pPr algn="ctr"/>
            <a:r>
              <a:rPr lang="hu-HU" sz="3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Ismered őket? </a:t>
            </a:r>
            <a:br>
              <a:rPr lang="hu-HU" sz="3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miért lettek népszerűek?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2" y="417290"/>
            <a:ext cx="1548518" cy="15241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6249">
            <a:off x="575408" y="2204216"/>
            <a:ext cx="3458293" cy="224355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21419934">
            <a:off x="400758" y="4566344"/>
            <a:ext cx="4006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Downey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Junior,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amerikai színész.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 játszotta a Vasembert.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Követőinek száma: 48,8 millió ember.</a:t>
            </a:r>
          </a:p>
        </p:txBody>
      </p:sp>
      <p:sp>
        <p:nvSpPr>
          <p:cNvPr id="7" name="Szövegdoboz 6"/>
          <p:cNvSpPr txBox="1"/>
          <p:nvPr/>
        </p:nvSpPr>
        <p:spPr>
          <a:xfrm rot="262551">
            <a:off x="8060210" y="4944476"/>
            <a:ext cx="396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	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Cristiano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Ronaldo,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portugál származású futballista.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Jelenleg a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z al-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Nasszr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játékosa.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Követőinek száma: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654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millió ember.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53" y="1714118"/>
            <a:ext cx="3137159" cy="313715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759596" y="4928889"/>
            <a:ext cx="2749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Nagy-Kovács Ramóna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sport, és fitneszoktató.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Követőinek száma: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252 eze</a:t>
            </a:r>
            <a:r>
              <a:rPr lang="hu-HU" dirty="0"/>
              <a:t>r ember.</a:t>
            </a:r>
          </a:p>
          <a:p>
            <a:endParaRPr lang="hu-HU" dirty="0"/>
          </a:p>
        </p:txBody>
      </p:sp>
      <p:pic>
        <p:nvPicPr>
          <p:cNvPr id="12" name="Bildobjekt 11" descr="En bild som visar person, person, fotbollsspelare, sport&#10;&#10;AI-genererat innehåll kan vara felaktigt.">
            <a:extLst>
              <a:ext uri="{FF2B5EF4-FFF2-40B4-BE49-F238E27FC236}">
                <a16:creationId xmlns:a16="http://schemas.microsoft.com/office/drawing/2014/main" id="{2522BCD6-400A-67C3-4641-1F7B736EC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78591" y="1692604"/>
            <a:ext cx="2281677" cy="315867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1F7C8EAF-0079-A95F-302E-729F2F632060}"/>
              </a:ext>
            </a:extLst>
          </p:cNvPr>
          <p:cNvSpPr txBox="1"/>
          <p:nvPr/>
        </p:nvSpPr>
        <p:spPr>
          <a:xfrm>
            <a:off x="11774198" y="8492803"/>
            <a:ext cx="4571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6" tooltip="https://hak.wikipedia.org/wiki/Cristiano_Ronaldo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7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77137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713" y="371062"/>
            <a:ext cx="8713304" cy="6042992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híres embereknek bizony sok követője van, sokat tettek azért, hogy ez így legyen.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népszerűség azonban nem feltétlenül baj, ha ezt a helyén tudják kezelni. 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előző dián szereplő személyekről azt lehet tudni: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Sok információt megosztanak magukról.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Fontos kampányokat támogatnak.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Részt vesznek a globális felmelegedés és a rasszizmus elleni küzdelemben is.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Élen járnak az egészséges életmód népszerűsítésében.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aktív sportolásra is megpróbálják rávenni az embereket.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Igyekeznek azon is, hogy sok embert megszólítsanak.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követőik közül azonban vannak, akik bálványozzák őket. Pedig ők is csak emberek.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0" y="2420538"/>
            <a:ext cx="1672617" cy="16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008" y="427684"/>
            <a:ext cx="10939670" cy="914198"/>
          </a:xfrm>
        </p:spPr>
        <p:txBody>
          <a:bodyPr>
            <a:normAutofit/>
          </a:bodyPr>
          <a:lstStyle/>
          <a:p>
            <a:r>
              <a:rPr lang="hu-HU" b="1" i="1" dirty="0">
                <a:solidFill>
                  <a:srgbClr val="0020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Tudod-e?  </a:t>
            </a:r>
            <a:endParaRPr lang="hu-HU" i="1" dirty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339" y="1709530"/>
            <a:ext cx="11211339" cy="466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43339" y="1341882"/>
            <a:ext cx="10853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Istennek minden ember számít.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mindenkit elfogad és magához hív. 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jó hírt közvetítette Pál apostol a missziói útjai során. </a:t>
            </a:r>
          </a:p>
          <a:p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Kezdetben Jézus bízta meg a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tanítványokat azzal, hogy hirdessék az örömhírt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embernek. 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mondta:</a:t>
            </a:r>
          </a:p>
          <a:p>
            <a:r>
              <a:rPr lang="hu-H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„Menjetek el tehát, tegyetek tanítvánnyá minden népet…” 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28,19)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897" y="699191"/>
            <a:ext cx="1383912" cy="1371719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3657599" y="5250650"/>
            <a:ext cx="8348871" cy="117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következő dián láthatod Pál missziói útjait egy térkép segítségével. </a:t>
            </a:r>
          </a:p>
        </p:txBody>
      </p:sp>
      <p:sp>
        <p:nvSpPr>
          <p:cNvPr id="6" name="Téglalap 5"/>
          <p:cNvSpPr/>
          <p:nvPr/>
        </p:nvSpPr>
        <p:spPr>
          <a:xfrm>
            <a:off x="291547" y="6194504"/>
            <a:ext cx="5160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el is olvashatod a missziói parancsot.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291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"/>
            <a:ext cx="12192000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1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3" y="2307695"/>
            <a:ext cx="6051177" cy="455030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3217" y="889580"/>
            <a:ext cx="7060553" cy="4623324"/>
          </a:xfrm>
          <a:solidFill>
            <a:schemeClr val="tx2">
              <a:lumMod val="20000"/>
              <a:lumOff val="80000"/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bizony elvitte a pogányokhoz a Jézusról szóló tanítást, hirdetve, hogy Isten Jézus által ismerhető meg a legjobban. 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Jézusban hisz, az kerül Istenhez közel.</a:t>
            </a:r>
          </a:p>
          <a:p>
            <a:pPr marL="0" indent="0">
              <a:buNone/>
            </a:pP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Tudta, hogy nagyon sokan keresik Istent, de a sok félreértés és tévedés miatt az emberekben nincs helyes kép Róla. </a:t>
            </a:r>
          </a:p>
          <a:p>
            <a:pPr marL="0" indent="0">
              <a:buNone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prédikált Pál apostol, és tanított sok ókori városban.  </a:t>
            </a:r>
          </a:p>
          <a:p>
            <a:pPr marL="0" indent="0">
              <a:buNone/>
            </a:pP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22" y="677287"/>
            <a:ext cx="1592726" cy="15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E8A8492-24FE-5DA1-F5A1-5E8EB25938DC}"/>
              </a:ext>
            </a:extLst>
          </p:cNvPr>
          <p:cNvSpPr txBox="1"/>
          <p:nvPr/>
        </p:nvSpPr>
        <p:spPr>
          <a:xfrm>
            <a:off x="3049029" y="704336"/>
            <a:ext cx="8170905" cy="563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  <a:buNone/>
            </a:pPr>
            <a:r>
              <a:rPr lang="sv-SE" sz="2400" b="0" i="1" dirty="0" err="1">
                <a:solidFill>
                  <a:srgbClr val="000000"/>
                </a:solidFill>
                <a:effectLst/>
                <a:latin typeface="NocturneSerif"/>
              </a:rPr>
              <a:t>Pál</a:t>
            </a:r>
            <a:r>
              <a:rPr lang="sv-SE" sz="2400" b="0" i="1" dirty="0">
                <a:solidFill>
                  <a:srgbClr val="000000"/>
                </a:solidFill>
                <a:effectLst/>
                <a:latin typeface="NocturneSerif"/>
              </a:rPr>
              <a:t> </a:t>
            </a:r>
            <a:r>
              <a:rPr lang="sv-SE" sz="2400" b="0" i="1" dirty="0" err="1">
                <a:solidFill>
                  <a:srgbClr val="000000"/>
                </a:solidFill>
                <a:effectLst/>
                <a:latin typeface="NocturneSerif"/>
              </a:rPr>
              <a:t>meggyógyít</a:t>
            </a:r>
            <a:r>
              <a:rPr lang="sv-SE" sz="2400" b="0" i="1" dirty="0">
                <a:solidFill>
                  <a:srgbClr val="000000"/>
                </a:solidFill>
                <a:effectLst/>
                <a:latin typeface="NocturneSerif"/>
              </a:rPr>
              <a:t> </a:t>
            </a:r>
            <a:r>
              <a:rPr lang="sv-SE" sz="2400" b="0" i="1" dirty="0" err="1">
                <a:solidFill>
                  <a:srgbClr val="000000"/>
                </a:solidFill>
                <a:effectLst/>
                <a:latin typeface="NocturneSerif"/>
              </a:rPr>
              <a:t>egy</a:t>
            </a:r>
            <a:r>
              <a:rPr lang="sv-SE" sz="2400" b="0" i="1" dirty="0">
                <a:solidFill>
                  <a:srgbClr val="000000"/>
                </a:solidFill>
                <a:effectLst/>
                <a:latin typeface="NocturneSerif"/>
              </a:rPr>
              <a:t> </a:t>
            </a:r>
            <a:r>
              <a:rPr lang="sv-SE" sz="2400" b="0" i="1" dirty="0" err="1">
                <a:solidFill>
                  <a:srgbClr val="000000"/>
                </a:solidFill>
                <a:effectLst/>
                <a:latin typeface="NocturneSerif"/>
              </a:rPr>
              <a:t>sántát</a:t>
            </a:r>
            <a:r>
              <a:rPr lang="sv-SE" sz="2400" b="0" i="1" dirty="0">
                <a:solidFill>
                  <a:srgbClr val="000000"/>
                </a:solidFill>
                <a:effectLst/>
                <a:latin typeface="NocturneSerif"/>
              </a:rPr>
              <a:t> </a:t>
            </a:r>
            <a:r>
              <a:rPr lang="sv-SE" sz="2400" b="0" i="1" dirty="0" err="1">
                <a:solidFill>
                  <a:srgbClr val="000000"/>
                </a:solidFill>
                <a:effectLst/>
                <a:latin typeface="NocturneSerif"/>
              </a:rPr>
              <a:t>Lisztrában</a:t>
            </a:r>
            <a:endParaRPr lang="sv-SE" sz="2400" b="0" i="1" dirty="0">
              <a:solidFill>
                <a:srgbClr val="000000"/>
              </a:solidFill>
              <a:effectLst/>
              <a:latin typeface="NocturneSerif"/>
            </a:endParaRP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2"/>
              </a:rPr>
              <a:t>8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Lisztrában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élt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sánta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lábú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születésétől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fogva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sánta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volt,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sohasem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tudott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járni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9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Ő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hallgatta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Pál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beszédét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rátekintett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látta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van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hite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ahhoz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meggyógyuljon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10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Ezért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hangosan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szólt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Állj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lábadra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egyenesen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Ekkor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talpra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ugrott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járt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11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sokaság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látta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Pál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tett,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likaóniai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nyelven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kiáltottak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jöttek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le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hozzánk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alakban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>
              <a:buNone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6"/>
              </a:rPr>
              <a:t>12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Barnabást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Zeusznak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mondták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Pált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pedig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Hermésznek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mivel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ő volt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szóvivő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7"/>
              </a:rPr>
              <a:t>13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Zeusz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papja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pedig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akinek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temploma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város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előtt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volt,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bikákat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koszorúkat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vitt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kapuk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elé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sokasággal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együtt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áldozatot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akart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bemutatni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24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nekik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0FC8F3C-5B2D-C86D-675A-D563024197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28" y="420070"/>
            <a:ext cx="1725804" cy="17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1212</TotalTime>
  <Words>1354</Words>
  <Application>Microsoft Office PowerPoint</Application>
  <PresentationFormat>Widescreen</PresentationFormat>
  <Paragraphs>129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Agency FB</vt:lpstr>
      <vt:lpstr>Arial</vt:lpstr>
      <vt:lpstr>Arial Black</vt:lpstr>
      <vt:lpstr>Century Gothic</vt:lpstr>
      <vt:lpstr>Courier New</vt:lpstr>
      <vt:lpstr>Garamond</vt:lpstr>
      <vt:lpstr>Georgia</vt:lpstr>
      <vt:lpstr>IBM Plex Sans</vt:lpstr>
      <vt:lpstr>NocturneSerif</vt:lpstr>
      <vt:lpstr>Rockwell</vt:lpstr>
      <vt:lpstr>Trebuchet MS</vt:lpstr>
      <vt:lpstr>Wingdings</vt:lpstr>
      <vt:lpstr>Wingdings 3</vt:lpstr>
      <vt:lpstr>Fabetű</vt:lpstr>
      <vt:lpstr>Szappan</vt:lpstr>
      <vt:lpstr>1_Szappan</vt:lpstr>
      <vt:lpstr>7_Szálak</vt:lpstr>
      <vt:lpstr>PowerPoint Presentation</vt:lpstr>
      <vt:lpstr>PowerPoint Presentation</vt:lpstr>
      <vt:lpstr>PowerPoint Presentation</vt:lpstr>
      <vt:lpstr>Ismered őket?  Szerinted miért lettek népszerűek?</vt:lpstr>
      <vt:lpstr>PowerPoint Presentation</vt:lpstr>
      <vt:lpstr>Tudod-e?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Pál jelleme a nehézségek idején</vt:lpstr>
      <vt:lpstr>PowerPoint Presentation</vt:lpstr>
      <vt:lpstr>PowerPoint Presentation</vt:lpstr>
      <vt:lpstr>PowerPoint Presentation</vt:lpstr>
      <vt:lpstr>PowerPoint Presentation</vt:lpstr>
      <vt:lpstr>Pál Rómában</vt:lpstr>
      <vt:lpstr>PowerPoint Presentation</vt:lpstr>
      <vt:lpstr>Jól jegyezd meg!</vt:lpstr>
      <vt:lpstr>Ha van kedved, készítsd el a szorgalmi feladatot!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Feladatom van!</dc:title>
  <dc:creator>Gergo</dc:creator>
  <cp:lastModifiedBy>Botond Kupan</cp:lastModifiedBy>
  <cp:revision>199</cp:revision>
  <dcterms:created xsi:type="dcterms:W3CDTF">2021-02-25T14:42:38Z</dcterms:created>
  <dcterms:modified xsi:type="dcterms:W3CDTF">2025-05-31T11:16:32Z</dcterms:modified>
</cp:coreProperties>
</file>