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  <p:sldMasterId id="2147483990" r:id="rId2"/>
  </p:sldMasterIdLst>
  <p:notesMasterIdLst>
    <p:notesMasterId r:id="rId22"/>
  </p:notesMasterIdLst>
  <p:sldIdLst>
    <p:sldId id="302" r:id="rId3"/>
    <p:sldId id="380" r:id="rId4"/>
    <p:sldId id="285" r:id="rId5"/>
    <p:sldId id="350" r:id="rId6"/>
    <p:sldId id="344" r:id="rId7"/>
    <p:sldId id="370" r:id="rId8"/>
    <p:sldId id="371" r:id="rId9"/>
    <p:sldId id="363" r:id="rId10"/>
    <p:sldId id="372" r:id="rId11"/>
    <p:sldId id="373" r:id="rId12"/>
    <p:sldId id="374" r:id="rId13"/>
    <p:sldId id="376" r:id="rId14"/>
    <p:sldId id="379" r:id="rId15"/>
    <p:sldId id="367" r:id="rId16"/>
    <p:sldId id="377" r:id="rId17"/>
    <p:sldId id="381" r:id="rId18"/>
    <p:sldId id="378" r:id="rId19"/>
    <p:sldId id="346" r:id="rId20"/>
    <p:sldId id="290" r:id="rId21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480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84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39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AF1886-59E1-45F3-8AC7-A5AF8285B6E9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004DFB1-6641-4A30-AB7A-47A6C37D111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69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CB37B-014A-444E-A5A8-1C20E96BD8C6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3D3AF-6BB2-40DA-89CD-3E216F3EFA2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040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0C7EA8-7552-4FB0-B1C4-C4094389D783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>
              <a:defRPr/>
            </a:pPr>
            <a:fld id="{3E39320F-ADC6-4694-91C1-3E0F91217CA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29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E7D3-E658-4AFF-9039-2C21913EFF85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8CB11-B82C-4404-94FA-158B93FFFB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2165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0B6621-C925-4FFD-81B1-0250372C39FB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AC673-FF81-486B-999A-5B8E26921FC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0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74C77-A0D4-4DF7-B5CF-35F0086D2FFA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F051E-F522-4C8B-A27D-F4A1FBAF1D4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00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F3A554-5531-49BE-BC7F-A9CDF5180EBB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93BAE-A7E7-4E0D-9EC4-6E9F6EF4162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07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041C8-4496-456B-88D7-9262CF76FD17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857A2C-492A-44B8-9E0A-F7FD3875A7E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40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2013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D6FCB0-1C5B-4B1D-87C6-FA32187F251F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0326C3-F75A-4D27-A9CD-61E749ABDCB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874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E18F3-BBFF-477F-8C26-0343585C36C4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DD56A-2F2C-498F-BA44-B3988462D451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408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74B43-D989-42DF-BB19-A270AE61AFA5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CF8CC-1F83-4F0D-87C4-311CDD023EB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0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14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11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5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85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6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88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CE409F6-29D6-4D33-83E0-CEEFF90CFA65}" type="datetimeFigureOut">
              <a:rPr lang="hu-HU" smtClean="0"/>
              <a:pPr>
                <a:defRPr/>
              </a:pPr>
              <a:t>2025. 04. 04.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03DA226-7F5F-45B8-A483-3C791735086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9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hu/photos/szenved%C3%A9ly-krisztus-j%C3%A9zus-3807347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iblia.hu/muv_jkm/jkm_37.ht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unsplash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bibleimages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SdsZu_yEI0?t=1268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25617" y="534810"/>
            <a:ext cx="8154584" cy="1051767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Júdás árulása 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44909" y="2730945"/>
            <a:ext cx="4958000" cy="741871"/>
          </a:xfrm>
        </p:spPr>
        <p:txBody>
          <a:bodyPr>
            <a:normAutofit fontScale="92500" lnSpcReduction="1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75" y="2314981"/>
            <a:ext cx="9169867" cy="30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24933" y="1002054"/>
            <a:ext cx="717443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Amikor Jézus a húsvét előtti pénteken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az Olajfák hegyére ment a tanítványaival imádkozni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Júdás már nem volt köztük.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Elment és kardokkal,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botokkal fölszerelt sokasággal tért vissza.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Amikor meglátta Jézust, ezt súgta a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fegyvereseknek: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Akit megcsókolok, az lesz Ő, majd fogjátok el!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Majd egyenest Jézushoz menve így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szólt:</a:t>
            </a: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Üdvözlégy, Mester!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és megcsókolta Őt.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Jézus ezt mondta neki: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Barátom, hát ezért jöttél!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079" y="515737"/>
            <a:ext cx="1383912" cy="1371719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8236" y="2201334"/>
            <a:ext cx="4241485" cy="331893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963992" y="5664374"/>
            <a:ext cx="2720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Gecsemáné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-kert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napjainkban, olajfával</a:t>
            </a:r>
          </a:p>
        </p:txBody>
      </p:sp>
    </p:spTree>
    <p:extLst>
      <p:ext uri="{BB962C8B-B14F-4D97-AF65-F5344CB8AC3E}">
        <p14:creationId xmlns:p14="http://schemas.microsoft.com/office/powerpoint/2010/main" val="25293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6349" y="1277468"/>
            <a:ext cx="7839635" cy="4570881"/>
          </a:xfrm>
        </p:spPr>
        <p:txBody>
          <a:bodyPr>
            <a:no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tanítványok látva, hogy Jézus hagyja magát elfogni, mind elhagyták Őt, és elfutottak.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Amikor Júdás megértette, hogy milyen rosszat tett, visszarohant a főpapokhoz a harminc ezüsttel.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– Ártatlant árultam el, visszaadom a pénzeteket.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– Mi közünk hozzá? A te dolgod – válaszolták.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Júdás a pénzt a földre szórta és elment.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851" y="3183466"/>
            <a:ext cx="3097541" cy="32027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50" y="591610"/>
            <a:ext cx="138391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89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3"/>
            <a:ext cx="12192000" cy="6874933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1132" y="977978"/>
            <a:ext cx="11506200" cy="3910853"/>
          </a:xfrm>
          <a:solidFill>
            <a:schemeClr val="accent3">
              <a:lumMod val="40000"/>
              <a:lumOff val="60000"/>
              <a:alpha val="83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szomorú, ami történt Jézus egyik tanítványával. </a:t>
            </a:r>
          </a:p>
          <a:p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 az árulását követően a lehető legrosszabb döntést hozta.</a:t>
            </a:r>
          </a:p>
          <a:p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Biztosan tudjuk, hogy nagyon megbánta tettét, hiszen visszavitte a főpapokhoz a harminc ezüstöt.</a:t>
            </a:r>
          </a:p>
          <a:p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az óriási bűntudatával már nem tudott mit kezdeni, nem tudta feldolgozni tettét.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72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0457" y="1595297"/>
            <a:ext cx="2428875" cy="32385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10989" y="660804"/>
            <a:ext cx="880810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 különösen is fájó Júdás döntése, mert ha Júdás nem árulja el Jézus pontos tartózkodási helyét, a nagytanács akkor is talált volna módot arra, hogy felkutassák és elfogják Jézust.</a:t>
            </a:r>
          </a:p>
          <a:p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evangéliumok leírják, hogy Jézus a bűnösök kezébe kerül.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 meg volt írva, hogy Övéi között lesz egy áruló is. Így teljesedtek be ugyanis a jövendölések. 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nem lehetett volna semmivel sem megakadályozni, hiszen Jézus szenvedéstörténetének része ez az esemény is. </a:t>
            </a:r>
          </a:p>
          <a:p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Júdást nem ítélhetjük el tette miatt, de nem is menthetjük fel azzal a magyarázattal, hogy ennek így kellett történnie.</a:t>
            </a:r>
          </a:p>
          <a:p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Mindenképpen elgondolkodtató, hogy az ember tettének súlyos következményei lehetnek. 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Ezért minden döntésünket jó alaposan meg kell fontolni és meg kell beszélni Istennel. Érdemes kikérni mások véleményét is.</a:t>
            </a:r>
          </a:p>
        </p:txBody>
      </p:sp>
      <p:sp>
        <p:nvSpPr>
          <p:cNvPr id="2" name="Téglalap 1"/>
          <p:cNvSpPr/>
          <p:nvPr/>
        </p:nvSpPr>
        <p:spPr>
          <a:xfrm>
            <a:off x="9838766" y="4988424"/>
            <a:ext cx="2070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267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8996" y="215094"/>
            <a:ext cx="11280807" cy="13716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Néhány fontos gondolat Jézus hozzáállásáról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996" y="1320801"/>
            <a:ext cx="8025456" cy="3828716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hu-HU" sz="2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miért nem leplezte le Jézus nyíltan Júdást? 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„szerette az övéit, mindvégig szerette őket." </a:t>
            </a:r>
            <a:r>
              <a:rPr lang="hu-HU" sz="2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13,1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Egyetlen tanítványáról sem mondott le, Ő munkálkodott megváltozásukon. 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bennünk is munkálkodik. </a:t>
            </a:r>
          </a:p>
          <a:p>
            <a:r>
              <a:rPr lang="hu-HU" sz="2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Hibáink, vétekink miatt kész megbocsátani, ha Hozzá megyünk őszinte bűnbánattal.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921" y="1586694"/>
            <a:ext cx="1383912" cy="137171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162" y="3169522"/>
            <a:ext cx="2917930" cy="284479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539028" y="6131421"/>
            <a:ext cx="18134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59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1033212" y="602905"/>
            <a:ext cx="9658350" cy="1015663"/>
          </a:xfrm>
          <a:prstGeom prst="rect">
            <a:avLst/>
          </a:prstGeom>
          <a:solidFill>
            <a:srgbClr val="FFC000">
              <a:alpha val="87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„Mit használ ugyanis az embernek, ha az egész világot megnyeri, </a:t>
            </a:r>
            <a:r>
              <a:rPr lang="hu-H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lelkében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pedig </a:t>
            </a:r>
            <a:r>
              <a:rPr lang="hu-H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kárt vall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 Máté 16,26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227848" y="3919982"/>
            <a:ext cx="7140742" cy="2015936"/>
          </a:xfrm>
          <a:prstGeom prst="rect">
            <a:avLst/>
          </a:prstGeom>
          <a:solidFill>
            <a:schemeClr val="bg2">
              <a:lumMod val="50000"/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Ezzel a mondattal tulajdonképpen azt állítja Jézus, hogy a legnagyobb nyereség is kevesebb, mint maga az élet, mert ha az életet elveszíti valaki, a szerzett nyereséget bármilyen nagy legyen is, nem tudja kiélvezni.</a:t>
            </a:r>
          </a:p>
        </p:txBody>
      </p:sp>
      <p:sp>
        <p:nvSpPr>
          <p:cNvPr id="8" name="Ellipszis 7"/>
          <p:cNvSpPr/>
          <p:nvPr/>
        </p:nvSpPr>
        <p:spPr>
          <a:xfrm>
            <a:off x="4393532" y="1911685"/>
            <a:ext cx="2400300" cy="1825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történet egyik fontos tanulsága</a:t>
            </a:r>
          </a:p>
        </p:txBody>
      </p:sp>
    </p:spTree>
    <p:extLst>
      <p:ext uri="{BB962C8B-B14F-4D97-AF65-F5344CB8AC3E}">
        <p14:creationId xmlns:p14="http://schemas.microsoft.com/office/powerpoint/2010/main" val="25761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5EDB7D-10BB-E66A-41FE-9B8C2366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/>
              <a:t>Beszélgetés a döntésről:</a:t>
            </a:r>
            <a:endParaRPr lang="en-GB" sz="4400" dirty="0"/>
          </a:p>
        </p:txBody>
      </p:sp>
      <p:pic>
        <p:nvPicPr>
          <p:cNvPr id="4" name="Beszélgetés a döntésről">
            <a:hlinkClick r:id="" action="ppaction://media"/>
            <a:extLst>
              <a:ext uri="{FF2B5EF4-FFF2-40B4-BE49-F238E27FC236}">
                <a16:creationId xmlns:a16="http://schemas.microsoft.com/office/drawing/2014/main" id="{265CEEB6-7452-A06C-64C9-32023FAEB9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7983" y="2095417"/>
            <a:ext cx="5899150" cy="3932237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A5B6CA6-AD20-3384-C06F-229E43F94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518" y="4238898"/>
            <a:ext cx="2856597" cy="22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" y="-168442"/>
            <a:ext cx="12177993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3898" y="434511"/>
            <a:ext cx="10744201" cy="4478383"/>
          </a:xfrm>
          <a:solidFill>
            <a:schemeClr val="bg2">
              <a:lumMod val="90000"/>
              <a:alpha val="17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mondta: </a:t>
            </a:r>
          </a:p>
          <a:p>
            <a:pPr marL="0" indent="0" algn="ctr">
              <a:buNone/>
            </a:pPr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„Légy hű mindhalálig, és neked adom az élet koronáját."</a:t>
            </a:r>
            <a:r>
              <a:rPr lang="hu-HU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 2,10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C34A57A-DD91-F4CB-AC3B-AC631654BB86}"/>
              </a:ext>
            </a:extLst>
          </p:cNvPr>
          <p:cNvSpPr/>
          <p:nvPr/>
        </p:nvSpPr>
        <p:spPr>
          <a:xfrm>
            <a:off x="7001" y="-168442"/>
            <a:ext cx="4826456" cy="165328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noProof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  <a:endParaRPr kumimoji="0" lang="hu-HU" sz="4400" b="1" i="0" u="none" strike="noStrike" kern="1200" cap="none" spc="0" normalizeH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3" y="313762"/>
            <a:ext cx="4047044" cy="6070567"/>
          </a:xfrm>
          <a:prstGeom prst="rect">
            <a:avLst/>
          </a:prstGeom>
        </p:spPr>
      </p:pic>
      <p:sp>
        <p:nvSpPr>
          <p:cNvPr id="2" name="Tekercs függőlegesen 1"/>
          <p:cNvSpPr/>
          <p:nvPr/>
        </p:nvSpPr>
        <p:spPr>
          <a:xfrm>
            <a:off x="3750419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66" y="313762"/>
            <a:ext cx="1440921" cy="13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1539391" y="3949284"/>
            <a:ext cx="2986087" cy="2317865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rgbClr val="A848A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54611" y="6338439"/>
            <a:ext cx="154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80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2633784" y="6000402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algn="ctr"/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1EA65C-D833-86D9-A738-DF0DAE44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11" y="1193052"/>
            <a:ext cx="9704742" cy="480735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DEEB67C-0A13-1A93-421A-64FD2595A567}"/>
              </a:ext>
            </a:extLst>
          </p:cNvPr>
          <p:cNvSpPr txBox="1"/>
          <p:nvPr/>
        </p:nvSpPr>
        <p:spPr>
          <a:xfrm>
            <a:off x="6096000" y="438478"/>
            <a:ext cx="5695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BC7474D-B1D7-EEFE-0C5A-C4D3550E8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1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8">
            <a:extLst>
              <a:ext uri="{FF2B5EF4-FFF2-40B4-BE49-F238E27FC236}">
                <a16:creationId xmlns:a16="http://schemas.microsoft.com/office/drawing/2014/main" id="{7623FF34-B4D8-2695-34DC-B3F668DC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064" y="707774"/>
            <a:ext cx="3962400" cy="12252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hittanórán Júdás végzetes döntéséről tanulhatsz.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DD0115D-BE8E-FCBA-DC03-44B1BA92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66" y="3745832"/>
            <a:ext cx="2719238" cy="269707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25AB23B-6085-0F6D-0BD9-C2026E271AC8}"/>
              </a:ext>
            </a:extLst>
          </p:cNvPr>
          <p:cNvSpPr txBox="1"/>
          <p:nvPr/>
        </p:nvSpPr>
        <p:spPr>
          <a:xfrm>
            <a:off x="3834065" y="2409889"/>
            <a:ext cx="482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 békesség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altLang="hu-H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 a Jézus Krisztus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18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94" y="874524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70644" y="376519"/>
            <a:ext cx="4393826" cy="1371600"/>
          </a:xfrm>
          <a:solidFill>
            <a:srgbClr val="C00000">
              <a:alpha val="57000"/>
            </a:srgbClr>
          </a:solidFill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 el a kérdéseken!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575" y="376519"/>
            <a:ext cx="6040908" cy="5978338"/>
          </a:xfrm>
          <a:solidFill>
            <a:schemeClr val="accent2">
              <a:lumMod val="50000"/>
              <a:alpha val="47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6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Kihez tartozol?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Sorold fel magadban azokat a személyeket, akik fontosak neked!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Hogyan tudsz kitartani a számodra fontos személyek mellett?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Idézz fel magadban néhány helyzetet, amikor kiálltál valaki mellett!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(Például: Egy barátodat, vagy iskolatársadat védted meg, támogattad.)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6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fontos neked a barátságban?</a:t>
            </a:r>
          </a:p>
          <a:p>
            <a:pPr>
              <a:lnSpc>
                <a:spcPct val="150000"/>
              </a:lnSpc>
            </a:pPr>
            <a:endParaRPr lang="hu-HU" sz="6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644" y="2520203"/>
            <a:ext cx="4762500" cy="31623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63" y="1726828"/>
            <a:ext cx="112176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2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8295" y="272225"/>
            <a:ext cx="4269747" cy="321335"/>
          </a:xfrm>
          <a:solidFill>
            <a:schemeClr val="accent5">
              <a:lumMod val="75000"/>
              <a:alpha val="53000"/>
            </a:schemeClr>
          </a:solidFill>
        </p:spPr>
        <p:txBody>
          <a:bodyPr>
            <a:noAutofit/>
          </a:bodyPr>
          <a:lstStyle/>
          <a:p>
            <a:r>
              <a:rPr lang="hu-HU" sz="2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219" y="0"/>
            <a:ext cx="1826781" cy="1831942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642275" y="5374596"/>
            <a:ext cx="10639926" cy="1211179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Mit jelenthet az ének szövegében 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az első mondat: „Ó, mily hű barátunk Jézus, 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minden bajban megsegít.”</a:t>
            </a:r>
          </a:p>
        </p:txBody>
      </p:sp>
      <p:pic>
        <p:nvPicPr>
          <p:cNvPr id="5" name="Szabó Balázs - Ó, Mily Hű Barátunk, Jézus - (official video) Live, 2020.01.25. Budapest">
            <a:hlinkClick r:id="" action="ppaction://media"/>
            <a:extLst>
              <a:ext uri="{FF2B5EF4-FFF2-40B4-BE49-F238E27FC236}">
                <a16:creationId xmlns:a16="http://schemas.microsoft.com/office/drawing/2014/main" id="{D624E5F8-8824-FC26-B975-0219BFF8B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1418" y="593560"/>
            <a:ext cx="8184124" cy="44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29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5834" y="1164942"/>
            <a:ext cx="6858001" cy="54241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Jézusnak 12 tanítványa hűségesen követte Őt éveken át. Szinte egy családot alkottak.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Együtt vándoroltak, együtt tapasztalták meg Isten sok csodáját.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Összetartoztak, barátok lettek, de valaki közülük mégis ellenük fordult.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ő történetét dolgozzuk fel ezen az órán.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Kövessétek figyelemmel ezt a jól ismert történetet, és keressetek olyan helyzeteket, amikor Júdásnak még lett volna lehetősége meggondolni magát!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történetet során figyelj a szereplők érzelmeire! Kivel tudsz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együttérezni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572" y="1447330"/>
            <a:ext cx="3803890" cy="391309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4517" y="2416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BARÁTBÓL ELLENSÉG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(Máté 26,14–16; 26,47–56)</a:t>
            </a:r>
          </a:p>
        </p:txBody>
      </p:sp>
      <p:sp>
        <p:nvSpPr>
          <p:cNvPr id="2" name="Ellipszis 1"/>
          <p:cNvSpPr/>
          <p:nvPr/>
        </p:nvSpPr>
        <p:spPr>
          <a:xfrm>
            <a:off x="7618572" y="5382364"/>
            <a:ext cx="3999684" cy="122863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Figyeld meg, te hol cselekedtél volna másként!</a:t>
            </a:r>
          </a:p>
        </p:txBody>
      </p:sp>
    </p:spTree>
    <p:extLst>
      <p:ext uri="{BB962C8B-B14F-4D97-AF65-F5344CB8AC3E}">
        <p14:creationId xmlns:p14="http://schemas.microsoft.com/office/powerpoint/2010/main" val="3539674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6824" y="496"/>
            <a:ext cx="10058400" cy="1371600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előzményekhez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0648" y="1169894"/>
            <a:ext cx="7126942" cy="5155427"/>
          </a:xfrm>
        </p:spPr>
        <p:txBody>
          <a:bodyPr>
            <a:no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papok és a nép vezetői már régóta rossz szemmel néztek Jézusra.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Nem tetszett nekik mindaz, amit tanított. Úgy gondolták, hogy Ő nem lehet a Messiás.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Eltervezték, hogy </a:t>
            </a:r>
            <a:r>
              <a:rPr lang="hu-HU" sz="3000" dirty="0" err="1">
                <a:latin typeface="Arial" panose="020B0604020202020204" pitchFamily="34" charset="0"/>
                <a:cs typeface="Arial" panose="020B0604020202020204" pitchFamily="34" charset="0"/>
              </a:rPr>
              <a:t>bebörtönzik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 és halálra ítélik.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Csak a megfelelő alkalomra vártak.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Kellett számukra egy szövetséges is, aki segít felkutatni, hogy hol találják.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66" y="1169894"/>
            <a:ext cx="3756212" cy="281715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9811872" y="4118393"/>
            <a:ext cx="154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603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2628" y="4095341"/>
            <a:ext cx="5733372" cy="851069"/>
          </a:xfrm>
          <a:solidFill>
            <a:schemeClr val="accent6">
              <a:lumMod val="75000"/>
              <a:alpha val="5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figyelmesen a történetet 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Bibliából!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megtalálod: Máté 26,14-16; 26,47-56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311" y="228958"/>
            <a:ext cx="1365622" cy="137171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EB40718-5476-DDF9-D79F-2215283E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28" y="403606"/>
            <a:ext cx="6128876" cy="207674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EB9C0D3-D9C7-9270-1221-AF0D07653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340" y="2043556"/>
            <a:ext cx="5626032" cy="45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9739" y="512153"/>
            <a:ext cx="4860627" cy="4364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Júdás a történet szerint elment a főpapokhoz, és így szólt: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Mit adnátok nekem, ha kezetekbe adnám Jézust?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Tudta, hogy már régóta el akarják fogni Jézust. Harminc ezüstöt ajánlottak neki.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Ettől fogva már csak a megfelelő alkalmat kereste, hogy elárulja Őt.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0" y="5157585"/>
            <a:ext cx="1377815" cy="137171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099796" y="3849076"/>
            <a:ext cx="48606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Júdás a főpapokkal tárgyal.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1984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5555</TotalTime>
  <Words>949</Words>
  <Application>Microsoft Office PowerPoint</Application>
  <PresentationFormat>Szélesvásznú</PresentationFormat>
  <Paragraphs>104</Paragraphs>
  <Slides>19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Gill Sans MT</vt:lpstr>
      <vt:lpstr>Times New Roman</vt:lpstr>
      <vt:lpstr>Parcel</vt:lpstr>
      <vt:lpstr>Szappan</vt:lpstr>
      <vt:lpstr>Júdás árulása  </vt:lpstr>
      <vt:lpstr>PowerPoint-bemutató</vt:lpstr>
      <vt:lpstr>PowerPoint-bemutató</vt:lpstr>
      <vt:lpstr>Gondolkozz el a kérdéseken!</vt:lpstr>
      <vt:lpstr>Hallgasd meg ezt az éneket!</vt:lpstr>
      <vt:lpstr>PowerPoint-bemutató</vt:lpstr>
      <vt:lpstr>Az előzményekhez </vt:lpstr>
      <vt:lpstr>Olvasd el figyelmesen a történetet  a Bibliából! Itt megtalálod: Máté 26,14-16; 26,47-56</vt:lpstr>
      <vt:lpstr>PowerPoint-bemutató</vt:lpstr>
      <vt:lpstr>PowerPoint-bemutató</vt:lpstr>
      <vt:lpstr>PowerPoint-bemutató</vt:lpstr>
      <vt:lpstr>PowerPoint-bemutató</vt:lpstr>
      <vt:lpstr>PowerPoint-bemutató</vt:lpstr>
      <vt:lpstr>Néhány fontos gondolat Jézus hozzáállásáról</vt:lpstr>
      <vt:lpstr>PowerPoint-bemutató</vt:lpstr>
      <vt:lpstr>Beszélgetés a döntésről: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László Faragó</cp:lastModifiedBy>
  <cp:revision>548</cp:revision>
  <dcterms:created xsi:type="dcterms:W3CDTF">2020-07-06T09:13:06Z</dcterms:created>
  <dcterms:modified xsi:type="dcterms:W3CDTF">2025-04-04T16:55:49Z</dcterms:modified>
</cp:coreProperties>
</file>