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80" r:id="rId2"/>
    <p:sldId id="281" r:id="rId3"/>
    <p:sldId id="300" r:id="rId4"/>
    <p:sldId id="302" r:id="rId5"/>
    <p:sldId id="309" r:id="rId6"/>
    <p:sldId id="308" r:id="rId7"/>
    <p:sldId id="301" r:id="rId8"/>
    <p:sldId id="297" r:id="rId9"/>
    <p:sldId id="307" r:id="rId10"/>
    <p:sldId id="304" r:id="rId11"/>
    <p:sldId id="306" r:id="rId12"/>
    <p:sldId id="305" r:id="rId13"/>
    <p:sldId id="29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E2"/>
    <a:srgbClr val="CAEBFB"/>
    <a:srgbClr val="F1B051"/>
    <a:srgbClr val="F7D097"/>
    <a:srgbClr val="AE2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32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7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45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8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72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2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92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6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5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4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7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2025. 03. 28.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ordwall.net/play/1287/277/32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abibliamindenkie.hu/uj/MAT/7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hu.wikipedia.org/wiki/Csipke" TargetMode="External"/><Relationship Id="rId5" Type="http://schemas.openxmlformats.org/officeDocument/2006/relationships/hyperlink" Target="https://hu.wikipedia.org/wiki/G%C3%B6r%C3%B6gorsz%C3%A1g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-109416" y="1117670"/>
            <a:ext cx="12192000" cy="830997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Példázat a kősziklára épített házról </a:t>
            </a:r>
            <a:endParaRPr kumimoji="0" lang="hu-HU" sz="48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8937581" y="3848923"/>
            <a:ext cx="2949619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AEED7DA-589D-D178-3082-0D16C9D6C079}"/>
              </a:ext>
            </a:extLst>
          </p:cNvPr>
          <p:cNvSpPr txBox="1"/>
          <p:nvPr/>
        </p:nvSpPr>
        <p:spPr>
          <a:xfrm>
            <a:off x="4282830" y="2662565"/>
            <a:ext cx="3407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 békesség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 a Jézus Krisztus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290CB48F-152E-C8E5-4B7B-F18E8FA350DC}"/>
              </a:ext>
            </a:extLst>
          </p:cNvPr>
          <p:cNvSpPr/>
          <p:nvPr/>
        </p:nvSpPr>
        <p:spPr>
          <a:xfrm>
            <a:off x="0" y="15772"/>
            <a:ext cx="12192000" cy="684222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06368" y="633361"/>
            <a:ext cx="8911687" cy="95649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Készítsd el az online feladatot</a:t>
            </a:r>
            <a:r>
              <a:rPr lang="hu-HU" dirty="0"/>
              <a:t>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65908" y="2133600"/>
            <a:ext cx="9538704" cy="3777622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Kérlek segíts a kis teknősbékának, mert sajnos már nem emlékszik rendesen. Válaszaiddal emlékeztesd őt!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és persze magad is.</a:t>
            </a:r>
          </a:p>
          <a:p>
            <a:pPr marL="0" indent="0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 feladatot itt találod!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028" y="283389"/>
            <a:ext cx="1804572" cy="171922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111" y="3768097"/>
            <a:ext cx="2143125" cy="21431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911" y="4022411"/>
            <a:ext cx="385762" cy="3726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FD7AF06-0C9B-B704-3DF7-6C8F41ED4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944800" y="3091509"/>
            <a:ext cx="6572368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mindenki megy be a mennyek országába, aki ezt mondja: Uram, Uram, hanem csak az, aki cselekszi az én mennyei Atyám akaratát.</a:t>
            </a:r>
            <a:r>
              <a:rPr lang="nl-NL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Máté7,21</a:t>
            </a:r>
            <a:endParaRPr lang="nl-NL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zis 7"/>
          <p:cNvSpPr>
            <a:spLocks noChangeAspect="1"/>
          </p:cNvSpPr>
          <p:nvPr/>
        </p:nvSpPr>
        <p:spPr>
          <a:xfrm>
            <a:off x="1215855" y="2913329"/>
            <a:ext cx="3422434" cy="3422434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383046" y="3655050"/>
            <a:ext cx="3088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Kedves Szülők!</a:t>
            </a:r>
          </a:p>
          <a:p>
            <a:pPr algn="ctr"/>
            <a:r>
              <a:rPr lang="hu-HU" sz="24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segítségüket!</a:t>
            </a:r>
          </a:p>
          <a:p>
            <a:pPr algn="ctr"/>
            <a:r>
              <a:rPr lang="hu-HU" sz="24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áldását kívánjuk ezzel Igével!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233761" y="785194"/>
            <a:ext cx="5997223" cy="861774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Tanuld meg ezt az aranymondást!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Mond el hangosan is!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95" y="194913"/>
            <a:ext cx="1853345" cy="204233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452F86C-D2FE-E81D-0815-FC380D7F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958303" y="35029"/>
            <a:ext cx="7471953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85602" y="4897849"/>
            <a:ext cx="1937476" cy="1625696"/>
          </a:xfrm>
          <a:prstGeom prst="rect">
            <a:avLst/>
          </a:prstGeom>
        </p:spPr>
      </p:pic>
      <p:sp>
        <p:nvSpPr>
          <p:cNvPr id="3" name="Szabályos ötszög 2"/>
          <p:cNvSpPr/>
          <p:nvPr/>
        </p:nvSpPr>
        <p:spPr>
          <a:xfrm>
            <a:off x="9183189" y="334455"/>
            <a:ext cx="2686441" cy="2460996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FE6BC64-3721-C5F2-13FC-13198C57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2633784" y="6000402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algn="ctr"/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1EA65C-D833-86D9-A738-DF0DAE44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79" y="930530"/>
            <a:ext cx="9704742" cy="480735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DEEB67C-0A13-1A93-421A-64FD2595A567}"/>
              </a:ext>
            </a:extLst>
          </p:cNvPr>
          <p:cNvSpPr txBox="1"/>
          <p:nvPr/>
        </p:nvSpPr>
        <p:spPr>
          <a:xfrm>
            <a:off x="6496539" y="149712"/>
            <a:ext cx="5695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BC7474D-B1D7-EEFE-0C5A-C4D3550E8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1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" y="169816"/>
            <a:ext cx="2937750" cy="279545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040299" y="304568"/>
            <a:ext cx="897868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Kezd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99" y="1453820"/>
            <a:ext cx="5380529" cy="5404180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8420828" y="1516538"/>
            <a:ext cx="2718227" cy="4962639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mai digitális hittanórán arról lesz szó, hogy Isten Igéjére alapozzuk életünket!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0873747-55AC-8501-A92B-484C76A9F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9702" y="302121"/>
            <a:ext cx="8911687" cy="82586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Megáll az Istennek Igéje!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2746" y="3146864"/>
            <a:ext cx="4693129" cy="340901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marL="0" indent="0"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református istentiszteleten az igehirdetés előtt gyakran elhangzik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171. számú református énekeskönyvi ének.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Ez készít fel az Ige meghallására bennünket. Azért énekeljük, hogy megértsük és meg is tudjuk tenni azt, amit Isten üzen nekünk. Ezt énekben és imádságban is kérhetjük Tőle!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769" y="140523"/>
            <a:ext cx="1543654" cy="150303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F7284B0-DD69-C865-D4F9-E5F3CA908C27}"/>
              </a:ext>
            </a:extLst>
          </p:cNvPr>
          <p:cNvSpPr txBox="1"/>
          <p:nvPr/>
        </p:nvSpPr>
        <p:spPr>
          <a:xfrm>
            <a:off x="5639348" y="5608099"/>
            <a:ext cx="6099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„Megáll az Istennek Igéje és nem állhat senki ellene, </a:t>
            </a:r>
          </a:p>
          <a:p>
            <a:r>
              <a:rPr lang="hu-H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Isten vagyon mi velünk és Szentlelke lakozik bennünk!”</a:t>
            </a:r>
          </a:p>
        </p:txBody>
      </p:sp>
      <p:pic>
        <p:nvPicPr>
          <p:cNvPr id="5" name="Megáll az Istennek Igéje - 171. Református ének">
            <a:hlinkClick r:id="" action="ppaction://media"/>
            <a:extLst>
              <a:ext uri="{FF2B5EF4-FFF2-40B4-BE49-F238E27FC236}">
                <a16:creationId xmlns:a16="http://schemas.microsoft.com/office/drawing/2014/main" id="{66E52918-8168-308F-5C9C-61DE90A0A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9348" y="1422371"/>
            <a:ext cx="4572000" cy="3429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FA33086-43EA-69B9-8AD0-82F17A159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7632" y="245956"/>
            <a:ext cx="9943653" cy="98262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Olvasd el a példázatot a Bibliából!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43" y="1757815"/>
            <a:ext cx="10006813" cy="2984001"/>
          </a:xfrm>
        </p:spPr>
      </p:pic>
      <p:sp>
        <p:nvSpPr>
          <p:cNvPr id="6" name="Szövegdoboz 5"/>
          <p:cNvSpPr txBox="1"/>
          <p:nvPr/>
        </p:nvSpPr>
        <p:spPr>
          <a:xfrm>
            <a:off x="3709851" y="5158512"/>
            <a:ext cx="6923315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 ebből a példázatból a tanulság számodra? 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274" y="221498"/>
            <a:ext cx="1772783" cy="17653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959" y="4898977"/>
            <a:ext cx="1802675" cy="17194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340330" y="1226302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5"/>
              </a:rPr>
              <a:t>Máté 7,24-28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B89D6F-53FB-851D-1094-F3654CF0F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8CEF426-CC44-416B-14C3-D9CEEE02C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911012"/>
            <a:ext cx="2295845" cy="3143689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5A156E0-70A1-FDFB-7AB4-1A038520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55" y="851876"/>
            <a:ext cx="5099430" cy="466805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0C5020E-95B5-0C0F-40C5-C7E329D1C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516" y="918357"/>
            <a:ext cx="2189564" cy="290265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FAF904D-4CFE-44E2-89D4-4A6CBC57E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teora - Meteorák (Greece, Görögország)">
            <a:hlinkClick r:id="" action="ppaction://media"/>
            <a:extLst>
              <a:ext uri="{FF2B5EF4-FFF2-40B4-BE49-F238E27FC236}">
                <a16:creationId xmlns:a16="http://schemas.microsoft.com/office/drawing/2014/main" id="{3BFCFC28-7B4E-6871-8696-89431CF83F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4560" y="2847223"/>
            <a:ext cx="6393718" cy="3596561"/>
          </a:xfr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B3F76702-5FD7-E540-3855-63D955DB09B3}"/>
              </a:ext>
            </a:extLst>
          </p:cNvPr>
          <p:cNvSpPr txBox="1"/>
          <p:nvPr/>
        </p:nvSpPr>
        <p:spPr>
          <a:xfrm>
            <a:off x="922672" y="486126"/>
            <a:ext cx="5446407" cy="235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dirty="0"/>
              <a:t>A </a:t>
            </a:r>
            <a:r>
              <a:rPr lang="sv-SE" sz="1600" b="1" dirty="0" err="1"/>
              <a:t>Meteorák</a:t>
            </a:r>
            <a:r>
              <a:rPr lang="sv-SE" sz="1600" dirty="0"/>
              <a:t> a </a:t>
            </a:r>
            <a:r>
              <a:rPr lang="sv-SE" sz="1600" dirty="0" err="1"/>
              <a:t>legnevezetesebb</a:t>
            </a:r>
            <a:r>
              <a:rPr lang="sv-SE" sz="1600" dirty="0"/>
              <a:t> </a:t>
            </a:r>
            <a:r>
              <a:rPr lang="sv-SE" sz="1600" dirty="0" err="1"/>
              <a:t>látnivalók</a:t>
            </a:r>
            <a:r>
              <a:rPr lang="sv-SE" sz="1600" dirty="0"/>
              <a:t> </a:t>
            </a:r>
            <a:r>
              <a:rPr lang="sv-SE" sz="1600" dirty="0" err="1"/>
              <a:t>egyike</a:t>
            </a:r>
            <a:r>
              <a:rPr lang="sv-SE" sz="1600" dirty="0"/>
              <a:t> </a:t>
            </a:r>
            <a:r>
              <a:rPr lang="sv-SE" sz="1600" dirty="0" err="1">
                <a:hlinkClick r:id="rId5" tooltip="Görögország"/>
              </a:rPr>
              <a:t>Görögországban</a:t>
            </a:r>
            <a:r>
              <a:rPr lang="sv-SE" sz="1600" dirty="0"/>
              <a:t>. A </a:t>
            </a:r>
            <a:r>
              <a:rPr lang="sv-SE" sz="1600" dirty="0" err="1"/>
              <a:t>vidék</a:t>
            </a:r>
            <a:r>
              <a:rPr lang="sv-SE" sz="1600" dirty="0"/>
              <a:t> </a:t>
            </a:r>
            <a:r>
              <a:rPr lang="sv-SE" sz="1600" dirty="0" err="1"/>
              <a:t>és</a:t>
            </a:r>
            <a:r>
              <a:rPr lang="sv-SE" sz="1600" dirty="0"/>
              <a:t> a </a:t>
            </a:r>
            <a:r>
              <a:rPr lang="sv-SE" sz="1600" dirty="0" err="1"/>
              <a:t>hegység</a:t>
            </a:r>
            <a:r>
              <a:rPr lang="sv-SE" sz="1600" dirty="0"/>
              <a:t> </a:t>
            </a:r>
            <a:r>
              <a:rPr lang="sv-SE" sz="1600" dirty="0" err="1"/>
              <a:t>elnevezése</a:t>
            </a:r>
            <a:r>
              <a:rPr lang="sv-SE" sz="1600" dirty="0"/>
              <a:t>: </a:t>
            </a:r>
            <a:r>
              <a:rPr lang="hu-HU" sz="1600" dirty="0"/>
              <a:t>egy s</a:t>
            </a:r>
            <a:r>
              <a:rPr lang="sv-SE" sz="1600" dirty="0" err="1"/>
              <a:t>ajátságos</a:t>
            </a:r>
            <a:r>
              <a:rPr lang="sv-SE" sz="1600" dirty="0"/>
              <a:t> </a:t>
            </a:r>
            <a:r>
              <a:rPr lang="sv-SE" sz="1600" dirty="0" err="1"/>
              <a:t>környék</a:t>
            </a:r>
            <a:r>
              <a:rPr lang="sv-SE" sz="1600" dirty="0"/>
              <a:t> tele </a:t>
            </a:r>
            <a:r>
              <a:rPr lang="sv-SE" sz="1600" dirty="0" err="1"/>
              <a:t>gigantikus</a:t>
            </a:r>
            <a:r>
              <a:rPr lang="sv-SE" sz="1600" dirty="0"/>
              <a:t> </a:t>
            </a:r>
            <a:r>
              <a:rPr lang="sv-SE" sz="1600" dirty="0" err="1"/>
              <a:t>torony</a:t>
            </a:r>
            <a:r>
              <a:rPr lang="hu-HU" sz="1600" dirty="0"/>
              <a:t>okkal</a:t>
            </a:r>
            <a:r>
              <a:rPr lang="sv-SE" sz="1600" dirty="0"/>
              <a:t> </a:t>
            </a:r>
            <a:r>
              <a:rPr lang="sv-SE" sz="1600" dirty="0" err="1"/>
              <a:t>és</a:t>
            </a:r>
            <a:r>
              <a:rPr lang="sv-SE" sz="1600" dirty="0"/>
              <a:t> </a:t>
            </a:r>
            <a:r>
              <a:rPr lang="sv-SE" sz="1600" dirty="0" err="1">
                <a:hlinkClick r:id="rId6" tooltip="Csipke"/>
              </a:rPr>
              <a:t>csipke</a:t>
            </a:r>
            <a:r>
              <a:rPr lang="sv-SE" sz="1600" dirty="0"/>
              <a:t> </a:t>
            </a:r>
            <a:r>
              <a:rPr lang="sv-SE" sz="1600" dirty="0" err="1"/>
              <a:t>alakú</a:t>
            </a:r>
            <a:r>
              <a:rPr lang="sv-SE" sz="1600" dirty="0"/>
              <a:t> </a:t>
            </a:r>
            <a:r>
              <a:rPr lang="sv-SE" sz="1600" dirty="0" err="1"/>
              <a:t>sziklákkal</a:t>
            </a:r>
            <a:r>
              <a:rPr lang="sv-SE" sz="1600" dirty="0"/>
              <a:t>. </a:t>
            </a:r>
            <a:r>
              <a:rPr lang="sv-SE" sz="1600" dirty="0" err="1"/>
              <a:t>Maguk</a:t>
            </a:r>
            <a:r>
              <a:rPr lang="sv-SE" sz="1600" dirty="0"/>
              <a:t> a </a:t>
            </a:r>
            <a:r>
              <a:rPr lang="sv-SE" sz="1600" dirty="0" err="1"/>
              <a:t>sziklák</a:t>
            </a:r>
            <a:r>
              <a:rPr lang="sv-SE" sz="1600" dirty="0"/>
              <a:t> </a:t>
            </a:r>
            <a:r>
              <a:rPr lang="sv-SE" sz="1600" dirty="0" err="1"/>
              <a:t>egyenként</a:t>
            </a:r>
            <a:r>
              <a:rPr lang="sv-SE" sz="1600" dirty="0"/>
              <a:t> 100–150 m </a:t>
            </a:r>
            <a:r>
              <a:rPr lang="sv-SE" sz="1600" dirty="0" err="1"/>
              <a:t>magasak</a:t>
            </a:r>
            <a:r>
              <a:rPr lang="sv-SE" sz="1600" dirty="0"/>
              <a:t>. </a:t>
            </a:r>
          </a:p>
          <a:p>
            <a:r>
              <a:rPr lang="sv-SE" sz="1600" dirty="0"/>
              <a:t>A </a:t>
            </a:r>
            <a:r>
              <a:rPr lang="sv-SE" sz="1600" i="1" dirty="0" err="1"/>
              <a:t>Meteora</a:t>
            </a:r>
            <a:r>
              <a:rPr lang="sv-SE" sz="1600" dirty="0"/>
              <a:t> (</a:t>
            </a:r>
            <a:r>
              <a:rPr lang="sv-SE" sz="1600" dirty="0" err="1"/>
              <a:t>görög</a:t>
            </a:r>
            <a:r>
              <a:rPr lang="sv-SE" sz="1600" dirty="0"/>
              <a:t> </a:t>
            </a:r>
            <a:r>
              <a:rPr lang="sv-SE" sz="1600" dirty="0" err="1"/>
              <a:t>szó</a:t>
            </a:r>
            <a:r>
              <a:rPr lang="sv-SE" sz="1600" dirty="0"/>
              <a:t>) "</a:t>
            </a:r>
            <a:r>
              <a:rPr lang="sv-SE" sz="1600" dirty="0" err="1"/>
              <a:t>levegőben</a:t>
            </a:r>
            <a:r>
              <a:rPr lang="sv-SE" sz="1600" dirty="0"/>
              <a:t> </a:t>
            </a:r>
            <a:r>
              <a:rPr lang="sv-SE" sz="1600" dirty="0" err="1"/>
              <a:t>lebegőt</a:t>
            </a:r>
            <a:r>
              <a:rPr lang="sv-SE" sz="1600" dirty="0"/>
              <a:t>" </a:t>
            </a:r>
            <a:r>
              <a:rPr lang="sv-SE" sz="1600" dirty="0" err="1"/>
              <a:t>jelent</a:t>
            </a:r>
            <a:r>
              <a:rPr lang="sv-SE" sz="1600" dirty="0"/>
              <a:t>. A </a:t>
            </a:r>
            <a:r>
              <a:rPr lang="sv-SE" sz="1600" dirty="0" err="1"/>
              <a:t>sziklák</a:t>
            </a:r>
            <a:r>
              <a:rPr lang="sv-SE" sz="1600" dirty="0"/>
              <a:t> </a:t>
            </a:r>
            <a:r>
              <a:rPr lang="sv-SE" sz="1600" dirty="0" err="1"/>
              <a:t>elnevezése</a:t>
            </a:r>
            <a:r>
              <a:rPr lang="sv-SE" sz="1600" dirty="0"/>
              <a:t> </a:t>
            </a:r>
            <a:r>
              <a:rPr lang="sv-SE" sz="1600" dirty="0" err="1"/>
              <a:t>nem</a:t>
            </a:r>
            <a:r>
              <a:rPr lang="sv-SE" sz="1600" dirty="0"/>
              <a:t> </a:t>
            </a:r>
            <a:r>
              <a:rPr lang="sv-SE" sz="1600" dirty="0" err="1"/>
              <a:t>véletlen</a:t>
            </a:r>
            <a:r>
              <a:rPr lang="sv-SE" sz="1600" dirty="0"/>
              <a:t>, </a:t>
            </a:r>
            <a:r>
              <a:rPr lang="sv-SE" sz="1600" dirty="0" err="1"/>
              <a:t>valóban</a:t>
            </a:r>
            <a:r>
              <a:rPr lang="sv-SE" sz="1600" dirty="0"/>
              <a:t> </a:t>
            </a:r>
            <a:r>
              <a:rPr lang="sv-SE" sz="1600" dirty="0" err="1"/>
              <a:t>az</a:t>
            </a:r>
            <a:r>
              <a:rPr lang="sv-SE" sz="1600" dirty="0"/>
              <a:t> </a:t>
            </a:r>
            <a:r>
              <a:rPr lang="sv-SE" sz="1600" dirty="0" err="1"/>
              <a:t>égbolt</a:t>
            </a:r>
            <a:r>
              <a:rPr lang="sv-SE" sz="1600" dirty="0"/>
              <a:t> </a:t>
            </a:r>
            <a:r>
              <a:rPr lang="sv-SE" sz="1600" dirty="0" err="1"/>
              <a:t>közelében</a:t>
            </a:r>
            <a:r>
              <a:rPr lang="sv-SE" sz="1600" dirty="0"/>
              <a:t> </a:t>
            </a:r>
            <a:r>
              <a:rPr lang="sv-SE" sz="1600" dirty="0" err="1"/>
              <a:t>keresendők</a:t>
            </a:r>
            <a:r>
              <a:rPr lang="sv-SE" sz="1600" dirty="0"/>
              <a:t> a </a:t>
            </a:r>
            <a:r>
              <a:rPr lang="sv-SE" sz="1600" dirty="0" err="1"/>
              <a:t>csúcsok</a:t>
            </a:r>
            <a:r>
              <a:rPr lang="sv-SE" sz="1600" dirty="0"/>
              <a:t>.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Védelmet és nyugalmat jelentett a szerzetesek számára az erődítmény. </a:t>
            </a:r>
          </a:p>
          <a:p>
            <a:endParaRPr lang="sv-SE" dirty="0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60950931-C489-9D12-05B0-B32E3954F671}"/>
              </a:ext>
            </a:extLst>
          </p:cNvPr>
          <p:cNvSpPr/>
          <p:nvPr/>
        </p:nvSpPr>
        <p:spPr>
          <a:xfrm>
            <a:off x="656492" y="234950"/>
            <a:ext cx="5572369" cy="24305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2B87D5C-F87A-D926-6F00-7F829ED79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8614" y="177428"/>
            <a:ext cx="3046047" cy="304604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A222BD6-FCBE-77C4-FD4F-81016FC9D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5323" y="1169511"/>
            <a:ext cx="8877780" cy="499292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Nekünk nagyon fontos Isten Igéje, mert erre </a:t>
            </a:r>
            <a:r>
              <a:rPr lang="hu-HU" sz="3600" u="sng" dirty="0">
                <a:latin typeface="Arial" panose="020B0604020202020204" pitchFamily="34" charset="0"/>
                <a:cs typeface="Arial" panose="020B0604020202020204" pitchFamily="34" charset="0"/>
              </a:rPr>
              <a:t>alapozzuk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 életünket.</a:t>
            </a:r>
            <a:b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Életünk </a:t>
            </a:r>
            <a:r>
              <a:rPr lang="hu-H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„zsinórmértéke”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 Biblia, ami azt jelenti, hogy ehhez mérjük magunkat, cselekedetinket. Ezért igazi érték számunkra! </a:t>
            </a:r>
            <a:b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 Bibliában Jézus egy példázatban beszél arról, hogy aki  ahhoz tartja magát, amit Ő üzen, az bölcs ember! 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83430" y="278212"/>
            <a:ext cx="926156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Olvasd el figyelmesen és gondolkozz el rajta!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103" y="191071"/>
            <a:ext cx="1875107" cy="167400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4AA80CB-D9A6-2D34-A460-FE04734F4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565" y="404391"/>
            <a:ext cx="11125201" cy="128089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Hallgasd meg ezt a dalt!</a:t>
            </a:r>
          </a:p>
        </p:txBody>
      </p:sp>
      <p:pic>
        <p:nvPicPr>
          <p:cNvPr id="12" name="videoplayback-1">
            <a:hlinkClick r:id="" action="ppaction://media"/>
            <a:extLst>
              <a:ext uri="{FF2B5EF4-FFF2-40B4-BE49-F238E27FC236}">
                <a16:creationId xmlns:a16="http://schemas.microsoft.com/office/drawing/2014/main" id="{AA93D5B5-A920-9CEC-E53A-41F60EE0D8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266" y="2177650"/>
            <a:ext cx="7328034" cy="4122127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468" y="285991"/>
            <a:ext cx="2030144" cy="197527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4187922-6DE0-8775-EC6A-663CB9749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5549" y="721467"/>
            <a:ext cx="9584372" cy="86505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</p:txBody>
      </p:sp>
      <p:sp>
        <p:nvSpPr>
          <p:cNvPr id="4" name="Folyamatábra: Lyukszalag 3"/>
          <p:cNvSpPr/>
          <p:nvPr/>
        </p:nvSpPr>
        <p:spPr>
          <a:xfrm>
            <a:off x="666207" y="2085703"/>
            <a:ext cx="10048104" cy="4524103"/>
          </a:xfrm>
          <a:prstGeom prst="flowChartPunchedTape">
            <a:avLst/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szava olyan, mint a kőszikla. Biztos alapja lehet életünknek. Ha tanítása szerint élünk és arra törekszünk, hogy jót tegyünk akkor bölcsnek bizonyulunk, mert életünk épülete szilárd lesz.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Okos az, aki ezt felismeri és e szerint cselekszik!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227" y="248194"/>
            <a:ext cx="2109399" cy="187773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C431701-5023-F3EB-2D78-DD2BD40CE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795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1409</TotalTime>
  <Words>538</Words>
  <Application>Microsoft Office PowerPoint</Application>
  <PresentationFormat>Szélesvásznú</PresentationFormat>
  <Paragraphs>41</Paragraphs>
  <Slides>13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Wingdings</vt:lpstr>
      <vt:lpstr>Retrospektív</vt:lpstr>
      <vt:lpstr>PowerPoint-bemutató</vt:lpstr>
      <vt:lpstr>PowerPoint-bemutató</vt:lpstr>
      <vt:lpstr>Megáll az Istennek Igéje! </vt:lpstr>
      <vt:lpstr>Olvasd el a példázatot a Bibliából!</vt:lpstr>
      <vt:lpstr>PowerPoint-bemutató</vt:lpstr>
      <vt:lpstr>PowerPoint-bemutató</vt:lpstr>
      <vt:lpstr>Nekünk nagyon fontos Isten Igéje, mert erre alapozzuk életünket. Életünk „zsinórmértéke” a Biblia, ami azt jelenti, hogy ehhez mérjük magunkat, cselekedetinket. Ezért igazi érték számunkra!   A Bibliában Jézus egy példázatban beszél arról, hogy aki  ahhoz tartja magát, amit Ő üzen, az bölcs ember!  </vt:lpstr>
      <vt:lpstr>Hallgasd meg ezt a dalt!</vt:lpstr>
      <vt:lpstr>Jól jegyezd meg!</vt:lpstr>
      <vt:lpstr>Készítsd el az online feladatot!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194</cp:revision>
  <dcterms:created xsi:type="dcterms:W3CDTF">2020-03-16T06:58:02Z</dcterms:created>
  <dcterms:modified xsi:type="dcterms:W3CDTF">2025-03-28T15:24:49Z</dcterms:modified>
</cp:coreProperties>
</file>