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81" r:id="rId3"/>
    <p:sldId id="321" r:id="rId4"/>
    <p:sldId id="315" r:id="rId5"/>
    <p:sldId id="322" r:id="rId6"/>
    <p:sldId id="300" r:id="rId7"/>
    <p:sldId id="319" r:id="rId8"/>
    <p:sldId id="320" r:id="rId9"/>
    <p:sldId id="317" r:id="rId10"/>
    <p:sldId id="310" r:id="rId11"/>
    <p:sldId id="307" r:id="rId12"/>
    <p:sldId id="316" r:id="rId13"/>
    <p:sldId id="323" r:id="rId14"/>
    <p:sldId id="297" r:id="rId15"/>
    <p:sldId id="318" r:id="rId16"/>
    <p:sldId id="306" r:id="rId17"/>
    <p:sldId id="305" r:id="rId18"/>
    <p:sldId id="324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0C2"/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6" autoAdjust="0"/>
    <p:restoredTop sz="94660"/>
  </p:normalViewPr>
  <p:slideViewPr>
    <p:cSldViewPr snapToGrid="0">
      <p:cViewPr varScale="1">
        <p:scale>
          <a:sx n="55" d="100"/>
          <a:sy n="55" d="100"/>
        </p:scale>
        <p:origin x="7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16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8494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31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82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2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137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997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450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39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1501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2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05DBB-5B00-431F-A990-0E2833143A15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2025. 03. 21.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281F1-77BB-43BD-8C6D-CB24517352E5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36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t3Q-OWsypfo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WYegvJsbdc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SdsZu_yEI0?start=3669&amp;feature=oembed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bibliamindenkie.h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2718227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</a:t>
            </a:r>
          </a:p>
          <a:p>
            <a:pPr algn="ctr"/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elhív minket!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29939" y="823425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743" y="440746"/>
            <a:ext cx="1831568" cy="1630413"/>
          </a:xfrm>
          <a:prstGeom prst="rect">
            <a:avLst/>
          </a:prstGeom>
        </p:spPr>
      </p:pic>
      <p:sp>
        <p:nvSpPr>
          <p:cNvPr id="3" name="Átellenes sarkain kerekített téglalap 2"/>
          <p:cNvSpPr/>
          <p:nvPr/>
        </p:nvSpPr>
        <p:spPr>
          <a:xfrm>
            <a:off x="705394" y="2095306"/>
            <a:ext cx="10689771" cy="4514500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Máté értéket cserélt. Otthagyta a régi életmódját Jézus szavára és új életet kezdett.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Lehetőségünk van változtatni rossz szokásainkon, dolgainkon, ha engedelmeskedünk Jézus hívásának.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Jézus elhívott, azt vedd nagyon komolyan, tedd meg minél hamarabb, amire kér, úgy mint Máté!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halogassuk az életmódváltoztatást!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3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téged is hív: „Kövess engem!”</a:t>
            </a:r>
          </a:p>
        </p:txBody>
      </p:sp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03056" y="444189"/>
            <a:ext cx="8680321" cy="125694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Ha Máténak is lett volna mobilja, vajon mit üzent volna vele?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314937" y="3310358"/>
            <a:ext cx="5092861" cy="2037146"/>
          </a:xfrm>
        </p:spPr>
        <p:txBody>
          <a:bodyPr>
            <a:noAutofit/>
          </a:bodyPr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Milyen üzenetet írt volna arról, ami vele történt? 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Írhatsz egy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sms-t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vagy emailt  Máté nevében!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652" y="444189"/>
            <a:ext cx="1929044" cy="18968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371" y="3709852"/>
            <a:ext cx="3844325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EE7B73-229C-DE97-03F4-152AE7826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009" y="266218"/>
            <a:ext cx="6782764" cy="729205"/>
          </a:xfrm>
        </p:spPr>
        <p:txBody>
          <a:bodyPr/>
          <a:lstStyle/>
          <a:p>
            <a:r>
              <a:rPr lang="hu-HU" dirty="0"/>
              <a:t>Hallgasd meg ezt az éneket!</a:t>
            </a:r>
            <a:endParaRPr lang="sv-SE" dirty="0"/>
          </a:p>
        </p:txBody>
      </p:sp>
      <p:pic>
        <p:nvPicPr>
          <p:cNvPr id="3" name="Onlinemedia 2" title="Mily Jó Ha Bűntől Már Szabad">
            <a:hlinkClick r:id="" action="ppaction://media"/>
            <a:extLst>
              <a:ext uri="{FF2B5EF4-FFF2-40B4-BE49-F238E27FC236}">
                <a16:creationId xmlns:a16="http://schemas.microsoft.com/office/drawing/2014/main" id="{0DC156C3-3AF8-436A-9602-28E9D0181D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49661" y="876782"/>
            <a:ext cx="7866927" cy="59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0" y="1508438"/>
            <a:ext cx="5011630" cy="3480183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095999" y="1814650"/>
            <a:ext cx="57730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Már szolgád lettem, Jézusom,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értem </a:t>
            </a:r>
            <a:r>
              <a:rPr lang="hu-HU" sz="24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áldozál</a:t>
            </a: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uram nincsen, jól tudom,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bűnből </a:t>
            </a:r>
            <a:r>
              <a:rPr lang="hu-HU" sz="2400" dirty="0" err="1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kihozál</a:t>
            </a: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Légy áldott, Krisztusom, te nagy!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Hadd adjam át szívem: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Vedd szívesen, hogy hol te vagy,</a:t>
            </a:r>
            <a:b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400" dirty="0">
                <a:solidFill>
                  <a:srgbClr val="3B3B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szív is ott legyen.</a:t>
            </a:r>
            <a:endParaRPr lang="hu-HU" sz="2400" b="0" i="0" dirty="0">
              <a:solidFill>
                <a:srgbClr val="3B3B3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587187" y="5682011"/>
            <a:ext cx="6096000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000" b="1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Református Énekeskönyv 467. dicséret alapján </a:t>
            </a:r>
            <a:r>
              <a:rPr lang="hu-HU" sz="20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készült zeneszámot </a:t>
            </a:r>
            <a:r>
              <a:rPr lang="hu-HU" sz="2000" dirty="0" err="1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énekli</a:t>
            </a:r>
            <a:r>
              <a:rPr lang="hu-HU" sz="2000" dirty="0">
                <a:solidFill>
                  <a:srgbClr val="030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hangszeren előadja: Fitos László.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18160" y="682529"/>
            <a:ext cx="7204218" cy="89118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Kíváncsi vagyok a véleményedre!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987" y="379235"/>
            <a:ext cx="1551625" cy="1525765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824336" y="3624432"/>
            <a:ext cx="1149531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Szerinted mit jelent ma Jézust követni?</a:t>
            </a:r>
          </a:p>
          <a:p>
            <a:pPr lvl="0" defTabSz="457200">
              <a:spcBef>
                <a:spcPts val="1000"/>
              </a:spcBef>
              <a:buClr>
                <a:srgbClr val="A53010"/>
              </a:buClr>
            </a:pPr>
            <a:r>
              <a:rPr lang="hu-H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449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00527" y="3137391"/>
            <a:ext cx="6572368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„A Mester itt van és hív téged.” </a:t>
            </a:r>
          </a:p>
          <a:p>
            <a:pPr algn="ctr"/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3200" dirty="0" err="1"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 11,28.)</a:t>
            </a:r>
            <a:endParaRPr lang="hu-HU" sz="3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ercs függőlegesen 1"/>
          <p:cNvSpPr/>
          <p:nvPr/>
        </p:nvSpPr>
        <p:spPr>
          <a:xfrm>
            <a:off x="1958303" y="35029"/>
            <a:ext cx="7471953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ne </a:t>
            </a:r>
            <a:r>
              <a:rPr lang="hu-HU" sz="23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1671812"/>
            <a:ext cx="2487199" cy="21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moln, skärmbild&#10;&#10;AI-genererat innehåll kan vara felaktigt.">
            <a:extLst>
              <a:ext uri="{FF2B5EF4-FFF2-40B4-BE49-F238E27FC236}">
                <a16:creationId xmlns:a16="http://schemas.microsoft.com/office/drawing/2014/main" id="{BE1AA701-D6A3-F144-04E6-4A563C28C5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0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media 1" title="Kegyelemből léphetünk be...">
            <a:hlinkClick r:id="" action="ppaction://media"/>
            <a:extLst>
              <a:ext uri="{FF2B5EF4-FFF2-40B4-BE49-F238E27FC236}">
                <a16:creationId xmlns:a16="http://schemas.microsoft.com/office/drawing/2014/main" id="{7647AC25-FE72-335D-4AD6-5D5C0B0E07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94076" y="1183511"/>
            <a:ext cx="8873924" cy="5674489"/>
          </a:xfrm>
          <a:prstGeom prst="rect">
            <a:avLst/>
          </a:prstGeom>
        </p:spPr>
      </p:pic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91EF4603-17E2-C67A-F254-4F381A6443F2}"/>
              </a:ext>
            </a:extLst>
          </p:cNvPr>
          <p:cNvSpPr/>
          <p:nvPr/>
        </p:nvSpPr>
        <p:spPr>
          <a:xfrm>
            <a:off x="2118167" y="416688"/>
            <a:ext cx="6354501" cy="6597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i="1" dirty="0" err="1">
                <a:solidFill>
                  <a:srgbClr val="FF0000"/>
                </a:solidFill>
              </a:rPr>
              <a:t>Keg</a:t>
            </a:r>
            <a:r>
              <a:rPr lang="hu-HU" sz="3200" b="1" i="1" dirty="0" err="1">
                <a:solidFill>
                  <a:srgbClr val="FF0000"/>
                </a:solidFill>
              </a:rPr>
              <a:t>yelemből</a:t>
            </a:r>
            <a:r>
              <a:rPr lang="hu-HU" sz="3200" b="1" i="1" dirty="0">
                <a:solidFill>
                  <a:srgbClr val="FF0000"/>
                </a:solidFill>
              </a:rPr>
              <a:t> léphetünk be….</a:t>
            </a:r>
            <a:endParaRPr lang="sv-SE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1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147" y="624109"/>
            <a:ext cx="8911687" cy="128089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Az értékek cseréje…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30585" y="2664714"/>
            <a:ext cx="7768634" cy="163296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Mit gondolsz? Hajlandó lennél változtatni szokásaidon, életmódodon, ha valaki megkér rá?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010" y="185470"/>
            <a:ext cx="1942601" cy="191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0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EEDA41-46E9-9728-B10C-D3383173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1234" y="115748"/>
            <a:ext cx="8657865" cy="682905"/>
          </a:xfrm>
        </p:spPr>
        <p:txBody>
          <a:bodyPr/>
          <a:lstStyle/>
          <a:p>
            <a:r>
              <a:rPr lang="hu-HU" dirty="0"/>
              <a:t>Nézd meg a következő filmrészletet!</a:t>
            </a:r>
            <a:endParaRPr lang="sv-SE" dirty="0"/>
          </a:p>
        </p:txBody>
      </p:sp>
      <p:pic>
        <p:nvPicPr>
          <p:cNvPr id="4" name="Onlinemedia 3" title="Máté evangéliuma 1993">
            <a:hlinkClick r:id="" action="ppaction://media"/>
            <a:extLst>
              <a:ext uri="{FF2B5EF4-FFF2-40B4-BE49-F238E27FC236}">
                <a16:creationId xmlns:a16="http://schemas.microsoft.com/office/drawing/2014/main" id="{09DF77F7-2432-E6CC-1A91-7F9F079C21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8719" y="972272"/>
            <a:ext cx="8657865" cy="576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2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72" y="1061572"/>
            <a:ext cx="4955277" cy="551579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>
                <a:latin typeface="Arial" panose="020B0604020202020204" pitchFamily="34" charset="0"/>
                <a:cs typeface="Arial" panose="020B0604020202020204" pitchFamily="34" charset="0"/>
              </a:rPr>
              <a:t>Az elhívás fogalma: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Isten valakit kiválaszt korábbi életviteléből és valamilyen feladattal, küldetéssel látja el.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Ez a feladat lehet egész életre szóló, vagy lehet egyszeri alkalomra vonatkozó.</a:t>
            </a:r>
          </a:p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Az elhívás Isten igéje és </a:t>
            </a:r>
            <a:r>
              <a:rPr lang="hu-HU" sz="2800" dirty="0" err="1">
                <a:latin typeface="Arial" panose="020B0604020202020204" pitchFamily="34" charset="0"/>
                <a:cs typeface="Arial" panose="020B0604020202020204" pitchFamily="34" charset="0"/>
              </a:rPr>
              <a:t>Szentlelke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 által személyesen történik.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5874870" y="2018734"/>
            <a:ext cx="6092931" cy="3601468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Jézus szeretettel közelít a bűnös és mások szemében lenézett ember felé is.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Neki jó tervei vannak az életünkkel.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 bennünket is arra hív, hogy kövessük őt!</a:t>
            </a:r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72937" y="637903"/>
            <a:ext cx="5588137" cy="590658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Tudod-e?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vámszedő az, aki a tartományok és városok határain az utazóktól, kereskedőktől pénzt szedett az áthaladásért cserébe.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korában pénzt gyűjtött a római császárnak.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A vámszedőket sokan árulónak tartották, mert egy idegen elnyomó népet a rómaiakat szolgálta!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Máté is vámszedőként dolgozott </a:t>
            </a:r>
            <a:r>
              <a:rPr lang="hu-HU" sz="3000" dirty="0" err="1">
                <a:latin typeface="Arial" panose="020B0604020202020204" pitchFamily="34" charset="0"/>
                <a:cs typeface="Arial" panose="020B0604020202020204" pitchFamily="34" charset="0"/>
              </a:rPr>
              <a:t>Kapernaumban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, egy kereskedelmi nagyvárosban. 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053" y="2938054"/>
            <a:ext cx="3548198" cy="23631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51" y="246794"/>
            <a:ext cx="1648686" cy="163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Csoportba foglalás 60"/>
          <p:cNvGrpSpPr>
            <a:grpSpLocks noChangeAspect="1"/>
          </p:cNvGrpSpPr>
          <p:nvPr/>
        </p:nvGrpSpPr>
        <p:grpSpPr>
          <a:xfrm>
            <a:off x="236971" y="298302"/>
            <a:ext cx="1548000" cy="1548000"/>
            <a:chOff x="2777625" y="3295185"/>
            <a:chExt cx="3312000" cy="3312000"/>
          </a:xfrm>
        </p:grpSpPr>
        <p:grpSp>
          <p:nvGrpSpPr>
            <p:cNvPr id="51" name="Csoportba foglalás 5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52" name="Ellipszis 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3" name="Szabadkézi sokszög 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55" name="Fánk 5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2" name="Csoportba foglalás 61"/>
          <p:cNvGrpSpPr>
            <a:grpSpLocks noChangeAspect="1"/>
          </p:cNvGrpSpPr>
          <p:nvPr/>
        </p:nvGrpSpPr>
        <p:grpSpPr>
          <a:xfrm>
            <a:off x="6500540" y="924264"/>
            <a:ext cx="1548000" cy="1548000"/>
            <a:chOff x="2777625" y="3295185"/>
            <a:chExt cx="3312000" cy="3312000"/>
          </a:xfrm>
          <a:scene3d>
            <a:camera prst="isometricOffAxis1Top"/>
            <a:lightRig rig="threePt" dir="t"/>
          </a:scene3d>
        </p:grpSpPr>
        <p:grpSp>
          <p:nvGrpSpPr>
            <p:cNvPr id="63" name="Csoportba foglalás 6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65" name="Ellipszis 6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6" name="Szabadkézi sokszög 6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64" name="Fánk 6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8" name="Csoportba foglalás 67"/>
          <p:cNvGrpSpPr>
            <a:grpSpLocks noChangeAspect="1"/>
          </p:cNvGrpSpPr>
          <p:nvPr/>
        </p:nvGrpSpPr>
        <p:grpSpPr>
          <a:xfrm rot="20132944">
            <a:off x="4315807" y="3074305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69" name="Csoportba foglalás 6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71" name="Ellipszis 7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2" name="Szabadkézi sokszög 7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7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70" name="Fánk 6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0" name="Csoportba foglalás 79"/>
          <p:cNvGrpSpPr>
            <a:grpSpLocks noChangeAspect="1"/>
          </p:cNvGrpSpPr>
          <p:nvPr/>
        </p:nvGrpSpPr>
        <p:grpSpPr>
          <a:xfrm>
            <a:off x="7942499" y="229527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81" name="Csoportba foglalás 8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3" name="Ellipszis 8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Szabadkézi sokszög 8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2" name="Fánk 8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86" name="Csoportba foglalás 85"/>
          <p:cNvGrpSpPr>
            <a:grpSpLocks noChangeAspect="1"/>
          </p:cNvGrpSpPr>
          <p:nvPr/>
        </p:nvGrpSpPr>
        <p:grpSpPr>
          <a:xfrm>
            <a:off x="738128" y="3377938"/>
            <a:ext cx="1548000" cy="1548000"/>
            <a:chOff x="2777625" y="3295185"/>
            <a:chExt cx="3312000" cy="3312000"/>
          </a:xfrm>
          <a:scene3d>
            <a:camera prst="isometricOffAxis2Right"/>
            <a:lightRig rig="threePt" dir="t"/>
          </a:scene3d>
        </p:grpSpPr>
        <p:grpSp>
          <p:nvGrpSpPr>
            <p:cNvPr id="87" name="Csoportba foglalás 8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89" name="Ellipszis 8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0" name="Szabadkézi sokszög 8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88" name="Fánk 8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2" name="Csoportba foglalás 91"/>
          <p:cNvGrpSpPr>
            <a:grpSpLocks noChangeAspect="1"/>
          </p:cNvGrpSpPr>
          <p:nvPr/>
        </p:nvGrpSpPr>
        <p:grpSpPr>
          <a:xfrm>
            <a:off x="4172944" y="1004582"/>
            <a:ext cx="1548000" cy="1548000"/>
            <a:chOff x="2777625" y="3295185"/>
            <a:chExt cx="3312000" cy="3312000"/>
          </a:xfrm>
        </p:grpSpPr>
        <p:grpSp>
          <p:nvGrpSpPr>
            <p:cNvPr id="93" name="Csoportba foglalás 9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95" name="Ellipszis 9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6" name="Szabadkézi sokszög 9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9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94" name="Fánk 9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98" name="Csoportba foglalás 97"/>
          <p:cNvGrpSpPr>
            <a:grpSpLocks noChangeAspect="1"/>
          </p:cNvGrpSpPr>
          <p:nvPr/>
        </p:nvGrpSpPr>
        <p:grpSpPr>
          <a:xfrm>
            <a:off x="8968908" y="154140"/>
            <a:ext cx="1548000" cy="1548000"/>
            <a:chOff x="2777625" y="3295185"/>
            <a:chExt cx="3312000" cy="3312000"/>
          </a:xfrm>
        </p:grpSpPr>
        <p:grpSp>
          <p:nvGrpSpPr>
            <p:cNvPr id="99" name="Csoportba foglalás 9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1" name="Ellipszis 10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2" name="Szabadkézi sokszög 10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0" name="Fánk 9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04" name="Csoportba foglalás 103"/>
          <p:cNvGrpSpPr>
            <a:grpSpLocks noChangeAspect="1"/>
          </p:cNvGrpSpPr>
          <p:nvPr/>
        </p:nvGrpSpPr>
        <p:grpSpPr>
          <a:xfrm>
            <a:off x="10476180" y="5170433"/>
            <a:ext cx="1548000" cy="1548000"/>
            <a:chOff x="2777625" y="3295185"/>
            <a:chExt cx="3312000" cy="3312000"/>
          </a:xfrm>
        </p:grpSpPr>
        <p:grpSp>
          <p:nvGrpSpPr>
            <p:cNvPr id="105" name="Csoportba foglalás 10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07" name="Ellipszis 10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8" name="Szabadkézi sokszög 10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0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06" name="Fánk 10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0" name="Csoportba foglalás 109"/>
          <p:cNvGrpSpPr>
            <a:grpSpLocks noChangeAspect="1"/>
          </p:cNvGrpSpPr>
          <p:nvPr/>
        </p:nvGrpSpPr>
        <p:grpSpPr>
          <a:xfrm rot="17852894">
            <a:off x="6254630" y="4440294"/>
            <a:ext cx="1548000" cy="1548000"/>
            <a:chOff x="2777625" y="3295185"/>
            <a:chExt cx="3312000" cy="3312000"/>
          </a:xfrm>
          <a:scene3d>
            <a:camera prst="isometricBottomDown"/>
            <a:lightRig rig="threePt" dir="t"/>
          </a:scene3d>
        </p:grpSpPr>
        <p:grpSp>
          <p:nvGrpSpPr>
            <p:cNvPr id="111" name="Csoportba foglalás 11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3" name="Ellipszis 11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4" name="Szabadkézi sokszög 11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1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2" name="Fánk 11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16" name="Csoportba foglalás 115"/>
          <p:cNvGrpSpPr>
            <a:grpSpLocks noChangeAspect="1"/>
          </p:cNvGrpSpPr>
          <p:nvPr/>
        </p:nvGrpSpPr>
        <p:grpSpPr>
          <a:xfrm>
            <a:off x="2090611" y="4786431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17" name="Csoportba foglalás 11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19" name="Ellipszis 11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Szabadkézi sokszög 11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18" name="Fánk 11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" name="Csoportba foglalás 121"/>
          <p:cNvGrpSpPr>
            <a:grpSpLocks noChangeAspect="1"/>
          </p:cNvGrpSpPr>
          <p:nvPr/>
        </p:nvGrpSpPr>
        <p:grpSpPr>
          <a:xfrm>
            <a:off x="2412121" y="2436436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123" name="Csoportba foglalás 122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25" name="Ellipszis 124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6" name="Szabadkézi sokszög 125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7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Fánk 123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8" name="Csoportba foglalás 127"/>
          <p:cNvGrpSpPr>
            <a:grpSpLocks noChangeAspect="1"/>
          </p:cNvGrpSpPr>
          <p:nvPr/>
        </p:nvGrpSpPr>
        <p:grpSpPr>
          <a:xfrm rot="3971332">
            <a:off x="9452178" y="3889774"/>
            <a:ext cx="1548000" cy="1548000"/>
            <a:chOff x="2777625" y="3295185"/>
            <a:chExt cx="3312000" cy="3312000"/>
          </a:xfrm>
        </p:grpSpPr>
        <p:grpSp>
          <p:nvGrpSpPr>
            <p:cNvPr id="129" name="Csoportba foglalás 128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1" name="Ellipszis 130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2" name="Szabadkézi sokszög 131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0" name="Fánk 129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34" name="Csoportba foglalás 133"/>
          <p:cNvGrpSpPr>
            <a:grpSpLocks noChangeAspect="1"/>
          </p:cNvGrpSpPr>
          <p:nvPr/>
        </p:nvGrpSpPr>
        <p:grpSpPr>
          <a:xfrm rot="17475479">
            <a:off x="9886907" y="2020792"/>
            <a:ext cx="1548000" cy="1548000"/>
            <a:chOff x="2777625" y="3295185"/>
            <a:chExt cx="3312000" cy="3312000"/>
          </a:xfrm>
        </p:grpSpPr>
        <p:grpSp>
          <p:nvGrpSpPr>
            <p:cNvPr id="135" name="Csoportba foglalás 134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37" name="Ellipszis 136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8" name="Szabadkézi sokszög 137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36" name="Fánk 135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0" name="Csoportba foglalás 139"/>
          <p:cNvGrpSpPr>
            <a:grpSpLocks noChangeAspect="1"/>
          </p:cNvGrpSpPr>
          <p:nvPr/>
        </p:nvGrpSpPr>
        <p:grpSpPr>
          <a:xfrm rot="3971332">
            <a:off x="6195974" y="2664206"/>
            <a:ext cx="1548000" cy="1548000"/>
            <a:chOff x="2777625" y="3295185"/>
            <a:chExt cx="3312000" cy="3312000"/>
          </a:xfrm>
        </p:grpSpPr>
        <p:grpSp>
          <p:nvGrpSpPr>
            <p:cNvPr id="141" name="Csoportba foglalás 140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3" name="Ellipszis 142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4" name="Szabadkézi sokszög 143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2" name="Fánk 141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46" name="Csoportba foglalás 145"/>
          <p:cNvGrpSpPr>
            <a:grpSpLocks noChangeAspect="1"/>
          </p:cNvGrpSpPr>
          <p:nvPr/>
        </p:nvGrpSpPr>
        <p:grpSpPr>
          <a:xfrm rot="17201259">
            <a:off x="4026010" y="4740273"/>
            <a:ext cx="1548000" cy="1548000"/>
            <a:chOff x="2777625" y="3295185"/>
            <a:chExt cx="3312000" cy="3312000"/>
          </a:xfrm>
        </p:grpSpPr>
        <p:grpSp>
          <p:nvGrpSpPr>
            <p:cNvPr id="147" name="Csoportba foglalás 146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149" name="Ellipszis 148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0" name="Szabadkézi sokszög 149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51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48" name="Fánk 147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9" name="Csoportba foglalás 248"/>
          <p:cNvGrpSpPr>
            <a:grpSpLocks noChangeAspect="1"/>
          </p:cNvGrpSpPr>
          <p:nvPr/>
        </p:nvGrpSpPr>
        <p:grpSpPr>
          <a:xfrm rot="3971332">
            <a:off x="1309633" y="1835917"/>
            <a:ext cx="1548000" cy="1548000"/>
            <a:chOff x="2777625" y="3295185"/>
            <a:chExt cx="3312000" cy="3312000"/>
          </a:xfrm>
        </p:grpSpPr>
        <p:grpSp>
          <p:nvGrpSpPr>
            <p:cNvPr id="250" name="Csoportba foglalás 249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52" name="Ellipszis 251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54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51" name="Fánk 250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55" name="Csoportba foglalás 254"/>
          <p:cNvGrpSpPr/>
          <p:nvPr/>
        </p:nvGrpSpPr>
        <p:grpSpPr>
          <a:xfrm>
            <a:off x="2737765" y="201109"/>
            <a:ext cx="6716471" cy="6535223"/>
            <a:chOff x="2794921" y="170594"/>
            <a:chExt cx="6716471" cy="6535223"/>
          </a:xfrm>
        </p:grpSpPr>
        <p:grpSp>
          <p:nvGrpSpPr>
            <p:cNvPr id="219" name="Csoportba foglalás 218"/>
            <p:cNvGrpSpPr/>
            <p:nvPr/>
          </p:nvGrpSpPr>
          <p:grpSpPr>
            <a:xfrm>
              <a:off x="2794921" y="170594"/>
              <a:ext cx="6716471" cy="6535223"/>
              <a:chOff x="3100274" y="525235"/>
              <a:chExt cx="6216766" cy="6018963"/>
            </a:xfrm>
          </p:grpSpPr>
          <p:grpSp>
            <p:nvGrpSpPr>
              <p:cNvPr id="220" name="Csoportba foglalás 219"/>
              <p:cNvGrpSpPr/>
              <p:nvPr/>
            </p:nvGrpSpPr>
            <p:grpSpPr>
              <a:xfrm>
                <a:off x="3222083" y="643797"/>
                <a:ext cx="5908955" cy="5720946"/>
                <a:chOff x="2864875" y="1030566"/>
                <a:chExt cx="3148013" cy="3148013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222" name="Ellipszis 221"/>
                <p:cNvSpPr/>
                <p:nvPr/>
              </p:nvSpPr>
              <p:spPr>
                <a:xfrm>
                  <a:off x="2864875" y="1030566"/>
                  <a:ext cx="3148013" cy="3148013"/>
                </a:xfrm>
                <a:prstGeom prst="ellipse">
                  <a:avLst/>
                </a:prstGeom>
                <a:grpFill/>
                <a:ln>
                  <a:solidFill>
                    <a:schemeClr val="bg1">
                      <a:lumMod val="50000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3" name="Szabadkézi sokszög 222"/>
                <p:cNvSpPr/>
                <p:nvPr/>
              </p:nvSpPr>
              <p:spPr>
                <a:xfrm>
                  <a:off x="3646766" y="1614960"/>
                  <a:ext cx="1504257" cy="1988210"/>
                </a:xfrm>
                <a:custGeom>
                  <a:avLst/>
                  <a:gdLst>
                    <a:gd name="connsiteX0" fmla="*/ 694349 w 1589396"/>
                    <a:gd name="connsiteY0" fmla="*/ 329 h 1979815"/>
                    <a:gd name="connsiteX1" fmla="*/ 1194694 w 1589396"/>
                    <a:gd name="connsiteY1" fmla="*/ 91836 h 1979815"/>
                    <a:gd name="connsiteX2" fmla="*/ 1567109 w 1589396"/>
                    <a:gd name="connsiteY2" fmla="*/ 798352 h 1979815"/>
                    <a:gd name="connsiteX3" fmla="*/ 1340848 w 1589396"/>
                    <a:gd name="connsiteY3" fmla="*/ 1094953 h 1979815"/>
                    <a:gd name="connsiteX4" fmla="*/ 1304037 w 1589396"/>
                    <a:gd name="connsiteY4" fmla="*/ 1561962 h 1979815"/>
                    <a:gd name="connsiteX5" fmla="*/ 1100330 w 1589396"/>
                    <a:gd name="connsiteY5" fmla="*/ 1618527 h 1979815"/>
                    <a:gd name="connsiteX6" fmla="*/ 1039025 w 1589396"/>
                    <a:gd name="connsiteY6" fmla="*/ 1627586 h 1979815"/>
                    <a:gd name="connsiteX7" fmla="*/ 1039025 w 1589396"/>
                    <a:gd name="connsiteY7" fmla="*/ 1979815 h 1979815"/>
                    <a:gd name="connsiteX8" fmla="*/ 395147 w 1589396"/>
                    <a:gd name="connsiteY8" fmla="*/ 1979815 h 1979815"/>
                    <a:gd name="connsiteX9" fmla="*/ 395147 w 1589396"/>
                    <a:gd name="connsiteY9" fmla="*/ 1629127 h 1979815"/>
                    <a:gd name="connsiteX10" fmla="*/ 355674 w 1589396"/>
                    <a:gd name="connsiteY10" fmla="*/ 1615713 h 1979815"/>
                    <a:gd name="connsiteX11" fmla="*/ 321259 w 1589396"/>
                    <a:gd name="connsiteY11" fmla="*/ 1596562 h 1979815"/>
                    <a:gd name="connsiteX12" fmla="*/ 2205 w 1589396"/>
                    <a:gd name="connsiteY12" fmla="*/ 817384 h 1979815"/>
                    <a:gd name="connsiteX13" fmla="*/ 207587 w 1589396"/>
                    <a:gd name="connsiteY13" fmla="*/ 233522 h 1979815"/>
                    <a:gd name="connsiteX14" fmla="*/ 694349 w 1589396"/>
                    <a:gd name="connsiteY14" fmla="*/ 329 h 1979815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570357 h 1988210"/>
                    <a:gd name="connsiteX5" fmla="*/ 1100330 w 1504534"/>
                    <a:gd name="connsiteY5" fmla="*/ 1626922 h 1988210"/>
                    <a:gd name="connsiteX6" fmla="*/ 1039025 w 1504534"/>
                    <a:gd name="connsiteY6" fmla="*/ 1635981 h 1988210"/>
                    <a:gd name="connsiteX7" fmla="*/ 1039025 w 1504534"/>
                    <a:gd name="connsiteY7" fmla="*/ 1988210 h 1988210"/>
                    <a:gd name="connsiteX8" fmla="*/ 395147 w 1504534"/>
                    <a:gd name="connsiteY8" fmla="*/ 1988210 h 1988210"/>
                    <a:gd name="connsiteX9" fmla="*/ 395147 w 1504534"/>
                    <a:gd name="connsiteY9" fmla="*/ 1637522 h 1988210"/>
                    <a:gd name="connsiteX10" fmla="*/ 355674 w 1504534"/>
                    <a:gd name="connsiteY10" fmla="*/ 1624108 h 1988210"/>
                    <a:gd name="connsiteX11" fmla="*/ 321259 w 1504534"/>
                    <a:gd name="connsiteY11" fmla="*/ 1604957 h 1988210"/>
                    <a:gd name="connsiteX12" fmla="*/ 2205 w 1504534"/>
                    <a:gd name="connsiteY12" fmla="*/ 825779 h 1988210"/>
                    <a:gd name="connsiteX13" fmla="*/ 207587 w 1504534"/>
                    <a:gd name="connsiteY13" fmla="*/ 241917 h 1988210"/>
                    <a:gd name="connsiteX14" fmla="*/ 694349 w 1504534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39025 w 1504816"/>
                    <a:gd name="connsiteY6" fmla="*/ 1635981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100330 w 1504816"/>
                    <a:gd name="connsiteY5" fmla="*/ 1626922 h 1988210"/>
                    <a:gd name="connsiteX6" fmla="*/ 1007128 w 1504816"/>
                    <a:gd name="connsiteY6" fmla="*/ 1497758 h 1988210"/>
                    <a:gd name="connsiteX7" fmla="*/ 1039025 w 1504816"/>
                    <a:gd name="connsiteY7" fmla="*/ 1988210 h 1988210"/>
                    <a:gd name="connsiteX8" fmla="*/ 395147 w 1504816"/>
                    <a:gd name="connsiteY8" fmla="*/ 1988210 h 1988210"/>
                    <a:gd name="connsiteX9" fmla="*/ 395147 w 1504816"/>
                    <a:gd name="connsiteY9" fmla="*/ 1637522 h 1988210"/>
                    <a:gd name="connsiteX10" fmla="*/ 355674 w 1504816"/>
                    <a:gd name="connsiteY10" fmla="*/ 1624108 h 1988210"/>
                    <a:gd name="connsiteX11" fmla="*/ 321259 w 1504816"/>
                    <a:gd name="connsiteY11" fmla="*/ 1604957 h 1988210"/>
                    <a:gd name="connsiteX12" fmla="*/ 2205 w 1504816"/>
                    <a:gd name="connsiteY12" fmla="*/ 825779 h 1988210"/>
                    <a:gd name="connsiteX13" fmla="*/ 207587 w 1504816"/>
                    <a:gd name="connsiteY13" fmla="*/ 241917 h 1988210"/>
                    <a:gd name="connsiteX14" fmla="*/ 694349 w 1504816"/>
                    <a:gd name="connsiteY14" fmla="*/ 8724 h 1988210"/>
                    <a:gd name="connsiteX0" fmla="*/ 694349 w 1504816"/>
                    <a:gd name="connsiteY0" fmla="*/ 8724 h 1988210"/>
                    <a:gd name="connsiteX1" fmla="*/ 1194694 w 1504816"/>
                    <a:gd name="connsiteY1" fmla="*/ 100231 h 1988210"/>
                    <a:gd name="connsiteX2" fmla="*/ 1482049 w 1504816"/>
                    <a:gd name="connsiteY2" fmla="*/ 817379 h 1988210"/>
                    <a:gd name="connsiteX3" fmla="*/ 1340848 w 1504816"/>
                    <a:gd name="connsiteY3" fmla="*/ 1103348 h 1988210"/>
                    <a:gd name="connsiteX4" fmla="*/ 1282772 w 1504816"/>
                    <a:gd name="connsiteY4" fmla="*/ 1453399 h 1988210"/>
                    <a:gd name="connsiteX5" fmla="*/ 1007128 w 1504816"/>
                    <a:gd name="connsiteY5" fmla="*/ 1497758 h 1988210"/>
                    <a:gd name="connsiteX6" fmla="*/ 1039025 w 1504816"/>
                    <a:gd name="connsiteY6" fmla="*/ 1988210 h 1988210"/>
                    <a:gd name="connsiteX7" fmla="*/ 395147 w 1504816"/>
                    <a:gd name="connsiteY7" fmla="*/ 1988210 h 1988210"/>
                    <a:gd name="connsiteX8" fmla="*/ 395147 w 1504816"/>
                    <a:gd name="connsiteY8" fmla="*/ 1637522 h 1988210"/>
                    <a:gd name="connsiteX9" fmla="*/ 355674 w 1504816"/>
                    <a:gd name="connsiteY9" fmla="*/ 1624108 h 1988210"/>
                    <a:gd name="connsiteX10" fmla="*/ 321259 w 1504816"/>
                    <a:gd name="connsiteY10" fmla="*/ 1604957 h 1988210"/>
                    <a:gd name="connsiteX11" fmla="*/ 2205 w 1504816"/>
                    <a:gd name="connsiteY11" fmla="*/ 825779 h 1988210"/>
                    <a:gd name="connsiteX12" fmla="*/ 207587 w 1504816"/>
                    <a:gd name="connsiteY12" fmla="*/ 241917 h 1988210"/>
                    <a:gd name="connsiteX13" fmla="*/ 694349 w 1504816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497758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534"/>
                    <a:gd name="connsiteY0" fmla="*/ 8724 h 1988210"/>
                    <a:gd name="connsiteX1" fmla="*/ 1194694 w 1504534"/>
                    <a:gd name="connsiteY1" fmla="*/ 100231 h 1988210"/>
                    <a:gd name="connsiteX2" fmla="*/ 1482049 w 1504534"/>
                    <a:gd name="connsiteY2" fmla="*/ 817379 h 1988210"/>
                    <a:gd name="connsiteX3" fmla="*/ 1340848 w 1504534"/>
                    <a:gd name="connsiteY3" fmla="*/ 1103348 h 1988210"/>
                    <a:gd name="connsiteX4" fmla="*/ 1304037 w 1504534"/>
                    <a:gd name="connsiteY4" fmla="*/ 1474664 h 1988210"/>
                    <a:gd name="connsiteX5" fmla="*/ 1007128 w 1504534"/>
                    <a:gd name="connsiteY5" fmla="*/ 1604083 h 1988210"/>
                    <a:gd name="connsiteX6" fmla="*/ 1039025 w 1504534"/>
                    <a:gd name="connsiteY6" fmla="*/ 1988210 h 1988210"/>
                    <a:gd name="connsiteX7" fmla="*/ 395147 w 1504534"/>
                    <a:gd name="connsiteY7" fmla="*/ 1988210 h 1988210"/>
                    <a:gd name="connsiteX8" fmla="*/ 395147 w 1504534"/>
                    <a:gd name="connsiteY8" fmla="*/ 1637522 h 1988210"/>
                    <a:gd name="connsiteX9" fmla="*/ 355674 w 1504534"/>
                    <a:gd name="connsiteY9" fmla="*/ 1624108 h 1988210"/>
                    <a:gd name="connsiteX10" fmla="*/ 321259 w 1504534"/>
                    <a:gd name="connsiteY10" fmla="*/ 1604957 h 1988210"/>
                    <a:gd name="connsiteX11" fmla="*/ 2205 w 1504534"/>
                    <a:gd name="connsiteY11" fmla="*/ 825779 h 1988210"/>
                    <a:gd name="connsiteX12" fmla="*/ 207587 w 1504534"/>
                    <a:gd name="connsiteY12" fmla="*/ 241917 h 1988210"/>
                    <a:gd name="connsiteX13" fmla="*/ 694349 w 1504534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321259 w 1504257"/>
                    <a:gd name="connsiteY10" fmla="*/ 1604957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72403 w 1504257"/>
                    <a:gd name="connsiteY10" fmla="*/ 1658119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  <a:gd name="connsiteX0" fmla="*/ 694349 w 1504257"/>
                    <a:gd name="connsiteY0" fmla="*/ 8724 h 1988210"/>
                    <a:gd name="connsiteX1" fmla="*/ 1194694 w 1504257"/>
                    <a:gd name="connsiteY1" fmla="*/ 100231 h 1988210"/>
                    <a:gd name="connsiteX2" fmla="*/ 1482049 w 1504257"/>
                    <a:gd name="connsiteY2" fmla="*/ 817379 h 1988210"/>
                    <a:gd name="connsiteX3" fmla="*/ 1340848 w 1504257"/>
                    <a:gd name="connsiteY3" fmla="*/ 1103348 h 1988210"/>
                    <a:gd name="connsiteX4" fmla="*/ 1325302 w 1504257"/>
                    <a:gd name="connsiteY4" fmla="*/ 1559725 h 1988210"/>
                    <a:gd name="connsiteX5" fmla="*/ 1007128 w 1504257"/>
                    <a:gd name="connsiteY5" fmla="*/ 1604083 h 1988210"/>
                    <a:gd name="connsiteX6" fmla="*/ 1039025 w 1504257"/>
                    <a:gd name="connsiteY6" fmla="*/ 1988210 h 1988210"/>
                    <a:gd name="connsiteX7" fmla="*/ 395147 w 1504257"/>
                    <a:gd name="connsiteY7" fmla="*/ 1988210 h 1988210"/>
                    <a:gd name="connsiteX8" fmla="*/ 395147 w 1504257"/>
                    <a:gd name="connsiteY8" fmla="*/ 1637522 h 1988210"/>
                    <a:gd name="connsiteX9" fmla="*/ 355674 w 1504257"/>
                    <a:gd name="connsiteY9" fmla="*/ 1624108 h 1988210"/>
                    <a:gd name="connsiteX10" fmla="*/ 161770 w 1504257"/>
                    <a:gd name="connsiteY10" fmla="*/ 1562426 h 1988210"/>
                    <a:gd name="connsiteX11" fmla="*/ 2205 w 1504257"/>
                    <a:gd name="connsiteY11" fmla="*/ 825779 h 1988210"/>
                    <a:gd name="connsiteX12" fmla="*/ 207587 w 1504257"/>
                    <a:gd name="connsiteY12" fmla="*/ 241917 h 1988210"/>
                    <a:gd name="connsiteX13" fmla="*/ 694349 w 1504257"/>
                    <a:gd name="connsiteY13" fmla="*/ 8724 h 1988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04257" h="1988210">
                      <a:moveTo>
                        <a:pt x="694349" y="8724"/>
                      </a:moveTo>
                      <a:cubicBezTo>
                        <a:pt x="886743" y="3885"/>
                        <a:pt x="1063411" y="-34545"/>
                        <a:pt x="1194694" y="100231"/>
                      </a:cubicBezTo>
                      <a:cubicBezTo>
                        <a:pt x="1325977" y="235007"/>
                        <a:pt x="1393373" y="621873"/>
                        <a:pt x="1482049" y="817379"/>
                      </a:cubicBezTo>
                      <a:cubicBezTo>
                        <a:pt x="1570724" y="1012886"/>
                        <a:pt x="1366973" y="979624"/>
                        <a:pt x="1340848" y="1103348"/>
                      </a:cubicBezTo>
                      <a:cubicBezTo>
                        <a:pt x="1314723" y="1227072"/>
                        <a:pt x="1380922" y="1476269"/>
                        <a:pt x="1325302" y="1559725"/>
                      </a:cubicBezTo>
                      <a:cubicBezTo>
                        <a:pt x="1269682" y="1643181"/>
                        <a:pt x="1047752" y="1514948"/>
                        <a:pt x="1007128" y="1604083"/>
                      </a:cubicBezTo>
                      <a:lnTo>
                        <a:pt x="1039025" y="1988210"/>
                      </a:lnTo>
                      <a:lnTo>
                        <a:pt x="395147" y="1988210"/>
                      </a:lnTo>
                      <a:lnTo>
                        <a:pt x="395147" y="1637522"/>
                      </a:lnTo>
                      <a:lnTo>
                        <a:pt x="355674" y="1624108"/>
                      </a:lnTo>
                      <a:cubicBezTo>
                        <a:pt x="342386" y="1618390"/>
                        <a:pt x="171344" y="1569488"/>
                        <a:pt x="161770" y="1562426"/>
                      </a:cubicBezTo>
                      <a:cubicBezTo>
                        <a:pt x="8582" y="1449430"/>
                        <a:pt x="21151" y="1052952"/>
                        <a:pt x="2205" y="825779"/>
                      </a:cubicBezTo>
                      <a:cubicBezTo>
                        <a:pt x="-16741" y="598607"/>
                        <a:pt x="89327" y="362842"/>
                        <a:pt x="207587" y="241917"/>
                      </a:cubicBezTo>
                      <a:cubicBezTo>
                        <a:pt x="311825" y="72520"/>
                        <a:pt x="501955" y="13564"/>
                        <a:pt x="694349" y="8724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  <a:alpha val="37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24" name="Szalagív 32"/>
                <p:cNvSpPr/>
                <p:nvPr/>
              </p:nvSpPr>
              <p:spPr>
                <a:xfrm rot="19733323" flipH="1" flipV="1">
                  <a:off x="3522660" y="1956523"/>
                  <a:ext cx="1438561" cy="535137"/>
                </a:xfrm>
                <a:custGeom>
                  <a:avLst/>
                  <a:gdLst>
                    <a:gd name="connsiteX0" fmla="*/ 95509 w 1641465"/>
                    <a:gd name="connsiteY0" fmla="*/ 510895 h 695954"/>
                    <a:gd name="connsiteX1" fmla="*/ 524199 w 1641465"/>
                    <a:gd name="connsiteY1" fmla="*/ 23507 h 695954"/>
                    <a:gd name="connsiteX2" fmla="*/ 931517 w 1641465"/>
                    <a:gd name="connsiteY2" fmla="*/ 3185 h 695954"/>
                    <a:gd name="connsiteX3" fmla="*/ 1555049 w 1641465"/>
                    <a:gd name="connsiteY3" fmla="*/ 192552 h 695954"/>
                    <a:gd name="connsiteX4" fmla="*/ 1366115 w 1641465"/>
                    <a:gd name="connsiteY4" fmla="*/ 232541 h 695954"/>
                    <a:gd name="connsiteX5" fmla="*/ 884126 w 1641465"/>
                    <a:gd name="connsiteY5" fmla="*/ 150676 h 695954"/>
                    <a:gd name="connsiteX6" fmla="*/ 645868 w 1641465"/>
                    <a:gd name="connsiteY6" fmla="*/ 156639 h 695954"/>
                    <a:gd name="connsiteX7" fmla="*/ 286685 w 1641465"/>
                    <a:gd name="connsiteY7" fmla="*/ 467948 h 695954"/>
                    <a:gd name="connsiteX8" fmla="*/ 95509 w 1641465"/>
                    <a:gd name="connsiteY8" fmla="*/ 510895 h 695954"/>
                    <a:gd name="connsiteX0" fmla="*/ 95797 w 1438561"/>
                    <a:gd name="connsiteY0" fmla="*/ 521900 h 521900"/>
                    <a:gd name="connsiteX1" fmla="*/ 524487 w 1438561"/>
                    <a:gd name="connsiteY1" fmla="*/ 34512 h 521900"/>
                    <a:gd name="connsiteX2" fmla="*/ 931805 w 1438561"/>
                    <a:gd name="connsiteY2" fmla="*/ 14190 h 521900"/>
                    <a:gd name="connsiteX3" fmla="*/ 1438561 w 1438561"/>
                    <a:gd name="connsiteY3" fmla="*/ 232432 h 521900"/>
                    <a:gd name="connsiteX4" fmla="*/ 1366403 w 1438561"/>
                    <a:gd name="connsiteY4" fmla="*/ 243546 h 521900"/>
                    <a:gd name="connsiteX5" fmla="*/ 884414 w 1438561"/>
                    <a:gd name="connsiteY5" fmla="*/ 161681 h 521900"/>
                    <a:gd name="connsiteX6" fmla="*/ 646156 w 1438561"/>
                    <a:gd name="connsiteY6" fmla="*/ 167644 h 521900"/>
                    <a:gd name="connsiteX7" fmla="*/ 286973 w 1438561"/>
                    <a:gd name="connsiteY7" fmla="*/ 478953 h 521900"/>
                    <a:gd name="connsiteX8" fmla="*/ 95797 w 1438561"/>
                    <a:gd name="connsiteY8" fmla="*/ 521900 h 521900"/>
                    <a:gd name="connsiteX0" fmla="*/ 95797 w 1438561"/>
                    <a:gd name="connsiteY0" fmla="*/ 521900 h 535137"/>
                    <a:gd name="connsiteX1" fmla="*/ 524487 w 1438561"/>
                    <a:gd name="connsiteY1" fmla="*/ 34512 h 535137"/>
                    <a:gd name="connsiteX2" fmla="*/ 931805 w 1438561"/>
                    <a:gd name="connsiteY2" fmla="*/ 14190 h 535137"/>
                    <a:gd name="connsiteX3" fmla="*/ 1438561 w 1438561"/>
                    <a:gd name="connsiteY3" fmla="*/ 232432 h 535137"/>
                    <a:gd name="connsiteX4" fmla="*/ 1366403 w 1438561"/>
                    <a:gd name="connsiteY4" fmla="*/ 243546 h 535137"/>
                    <a:gd name="connsiteX5" fmla="*/ 884414 w 1438561"/>
                    <a:gd name="connsiteY5" fmla="*/ 161681 h 535137"/>
                    <a:gd name="connsiteX6" fmla="*/ 646156 w 1438561"/>
                    <a:gd name="connsiteY6" fmla="*/ 167644 h 535137"/>
                    <a:gd name="connsiteX7" fmla="*/ 153715 w 1438561"/>
                    <a:gd name="connsiteY7" fmla="*/ 535137 h 535137"/>
                    <a:gd name="connsiteX8" fmla="*/ 95797 w 1438561"/>
                    <a:gd name="connsiteY8" fmla="*/ 521900 h 5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38561" h="535137">
                      <a:moveTo>
                        <a:pt x="95797" y="521900"/>
                      </a:moveTo>
                      <a:cubicBezTo>
                        <a:pt x="-134287" y="337786"/>
                        <a:pt x="66247" y="109793"/>
                        <a:pt x="524487" y="34512"/>
                      </a:cubicBezTo>
                      <a:cubicBezTo>
                        <a:pt x="654016" y="13232"/>
                        <a:pt x="779459" y="-18797"/>
                        <a:pt x="931805" y="14190"/>
                      </a:cubicBezTo>
                      <a:cubicBezTo>
                        <a:pt x="1084151" y="47177"/>
                        <a:pt x="1317345" y="129483"/>
                        <a:pt x="1438561" y="232432"/>
                      </a:cubicBezTo>
                      <a:cubicBezTo>
                        <a:pt x="1375583" y="245762"/>
                        <a:pt x="1429381" y="230216"/>
                        <a:pt x="1366403" y="243546"/>
                      </a:cubicBezTo>
                      <a:cubicBezTo>
                        <a:pt x="1253377" y="196953"/>
                        <a:pt x="1077595" y="167097"/>
                        <a:pt x="884414" y="161681"/>
                      </a:cubicBezTo>
                      <a:cubicBezTo>
                        <a:pt x="804427" y="159439"/>
                        <a:pt x="723726" y="161458"/>
                        <a:pt x="646156" y="167644"/>
                      </a:cubicBezTo>
                      <a:cubicBezTo>
                        <a:pt x="186226" y="204319"/>
                        <a:pt x="-134666" y="423128"/>
                        <a:pt x="153715" y="535137"/>
                      </a:cubicBezTo>
                      <a:lnTo>
                        <a:pt x="95797" y="52190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  <a:alpha val="19000"/>
                  </a:schemeClr>
                </a:solidFill>
                <a:ln>
                  <a:noFill/>
                </a:ln>
                <a:scene3d>
                  <a:camera prst="orthographicFront"/>
                  <a:lightRig rig="threePt" dir="t"/>
                </a:scene3d>
                <a:sp3d>
                  <a:bevelT w="95250" prst="softRound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hu-HU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1" name="Fánk 220"/>
              <p:cNvSpPr>
                <a:spLocks noChangeAspect="1"/>
              </p:cNvSpPr>
              <p:nvPr/>
            </p:nvSpPr>
            <p:spPr>
              <a:xfrm>
                <a:off x="3100274" y="525235"/>
                <a:ext cx="6216766" cy="6018963"/>
              </a:xfrm>
              <a:prstGeom prst="donut">
                <a:avLst>
                  <a:gd name="adj" fmla="val 305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88900" prst="slope"/>
                <a:bevelB w="127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59" name="Téglalap 158"/>
            <p:cNvSpPr/>
            <p:nvPr/>
          </p:nvSpPr>
          <p:spPr>
            <a:xfrm>
              <a:off x="3439766" y="1114289"/>
              <a:ext cx="5489134" cy="48320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srgbClr val="F14124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vámszedők nem foglalkoztak Istennel.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Nem böjtöltek hetente kétszer.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Nem adták mindennek a tizedrészét Istennek.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Nem jártak imádkozni a templomba.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4124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 pénzüket gyűjtötték.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25" name="Csoportba foglalás 224"/>
          <p:cNvGrpSpPr>
            <a:grpSpLocks noChangeAspect="1"/>
          </p:cNvGrpSpPr>
          <p:nvPr/>
        </p:nvGrpSpPr>
        <p:grpSpPr>
          <a:xfrm>
            <a:off x="628447" y="5096038"/>
            <a:ext cx="1548000" cy="1548000"/>
            <a:chOff x="2777625" y="3295185"/>
            <a:chExt cx="3312000" cy="3312000"/>
          </a:xfrm>
        </p:grpSpPr>
        <p:grpSp>
          <p:nvGrpSpPr>
            <p:cNvPr id="226" name="Csoportba foglalás 225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28" name="Ellipszis 227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29" name="Szabadkézi sokszög 228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30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27" name="Fánk 226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7" name="Csoportba foglalás 236"/>
          <p:cNvGrpSpPr>
            <a:grpSpLocks noChangeAspect="1"/>
          </p:cNvGrpSpPr>
          <p:nvPr/>
        </p:nvGrpSpPr>
        <p:grpSpPr>
          <a:xfrm rot="3971332">
            <a:off x="10555807" y="453608"/>
            <a:ext cx="1548000" cy="1548000"/>
            <a:chOff x="2777625" y="3295185"/>
            <a:chExt cx="3312000" cy="3312000"/>
          </a:xfrm>
        </p:grpSpPr>
        <p:grpSp>
          <p:nvGrpSpPr>
            <p:cNvPr id="238" name="Csoportba foglalás 237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0" name="Ellipszis 239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2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39" name="Fánk 238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43" name="Csoportba foglalás 242"/>
          <p:cNvGrpSpPr>
            <a:grpSpLocks noChangeAspect="1"/>
          </p:cNvGrpSpPr>
          <p:nvPr/>
        </p:nvGrpSpPr>
        <p:grpSpPr>
          <a:xfrm>
            <a:off x="2084578" y="275689"/>
            <a:ext cx="1548000" cy="1548000"/>
            <a:chOff x="2777625" y="3295185"/>
            <a:chExt cx="3312000" cy="3312000"/>
          </a:xfrm>
          <a:scene3d>
            <a:camera prst="isometricOffAxis1Left"/>
            <a:lightRig rig="threePt" dir="t"/>
          </a:scene3d>
        </p:grpSpPr>
        <p:grpSp>
          <p:nvGrpSpPr>
            <p:cNvPr id="244" name="Csoportba foglalás 243"/>
            <p:cNvGrpSpPr/>
            <p:nvPr/>
          </p:nvGrpSpPr>
          <p:grpSpPr>
            <a:xfrm>
              <a:off x="2845104" y="3362664"/>
              <a:ext cx="3148013" cy="3148013"/>
              <a:chOff x="2876550" y="1047750"/>
              <a:chExt cx="3148013" cy="3148013"/>
            </a:xfrm>
          </p:grpSpPr>
          <p:sp>
            <p:nvSpPr>
              <p:cNvPr id="246" name="Ellipszis 245"/>
              <p:cNvSpPr/>
              <p:nvPr/>
            </p:nvSpPr>
            <p:spPr>
              <a:xfrm>
                <a:off x="2876550" y="1047750"/>
                <a:ext cx="3148013" cy="31480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7" name="Szabadkézi sokszög 246"/>
              <p:cNvSpPr/>
              <p:nvPr/>
            </p:nvSpPr>
            <p:spPr>
              <a:xfrm>
                <a:off x="3655856" y="1629905"/>
                <a:ext cx="1504257" cy="1988210"/>
              </a:xfrm>
              <a:custGeom>
                <a:avLst/>
                <a:gdLst>
                  <a:gd name="connsiteX0" fmla="*/ 694349 w 1589396"/>
                  <a:gd name="connsiteY0" fmla="*/ 329 h 1979815"/>
                  <a:gd name="connsiteX1" fmla="*/ 1194694 w 1589396"/>
                  <a:gd name="connsiteY1" fmla="*/ 91836 h 1979815"/>
                  <a:gd name="connsiteX2" fmla="*/ 1567109 w 1589396"/>
                  <a:gd name="connsiteY2" fmla="*/ 798352 h 1979815"/>
                  <a:gd name="connsiteX3" fmla="*/ 1340848 w 1589396"/>
                  <a:gd name="connsiteY3" fmla="*/ 1094953 h 1979815"/>
                  <a:gd name="connsiteX4" fmla="*/ 1304037 w 1589396"/>
                  <a:gd name="connsiteY4" fmla="*/ 1561962 h 1979815"/>
                  <a:gd name="connsiteX5" fmla="*/ 1100330 w 1589396"/>
                  <a:gd name="connsiteY5" fmla="*/ 1618527 h 1979815"/>
                  <a:gd name="connsiteX6" fmla="*/ 1039025 w 1589396"/>
                  <a:gd name="connsiteY6" fmla="*/ 1627586 h 1979815"/>
                  <a:gd name="connsiteX7" fmla="*/ 1039025 w 1589396"/>
                  <a:gd name="connsiteY7" fmla="*/ 1979815 h 1979815"/>
                  <a:gd name="connsiteX8" fmla="*/ 395147 w 1589396"/>
                  <a:gd name="connsiteY8" fmla="*/ 1979815 h 1979815"/>
                  <a:gd name="connsiteX9" fmla="*/ 395147 w 1589396"/>
                  <a:gd name="connsiteY9" fmla="*/ 1629127 h 1979815"/>
                  <a:gd name="connsiteX10" fmla="*/ 355674 w 1589396"/>
                  <a:gd name="connsiteY10" fmla="*/ 1615713 h 1979815"/>
                  <a:gd name="connsiteX11" fmla="*/ 321259 w 1589396"/>
                  <a:gd name="connsiteY11" fmla="*/ 1596562 h 1979815"/>
                  <a:gd name="connsiteX12" fmla="*/ 2205 w 1589396"/>
                  <a:gd name="connsiteY12" fmla="*/ 817384 h 1979815"/>
                  <a:gd name="connsiteX13" fmla="*/ 207587 w 1589396"/>
                  <a:gd name="connsiteY13" fmla="*/ 233522 h 1979815"/>
                  <a:gd name="connsiteX14" fmla="*/ 694349 w 1589396"/>
                  <a:gd name="connsiteY14" fmla="*/ 329 h 1979815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570357 h 1988210"/>
                  <a:gd name="connsiteX5" fmla="*/ 1100330 w 1504534"/>
                  <a:gd name="connsiteY5" fmla="*/ 1626922 h 1988210"/>
                  <a:gd name="connsiteX6" fmla="*/ 1039025 w 1504534"/>
                  <a:gd name="connsiteY6" fmla="*/ 1635981 h 1988210"/>
                  <a:gd name="connsiteX7" fmla="*/ 1039025 w 1504534"/>
                  <a:gd name="connsiteY7" fmla="*/ 1988210 h 1988210"/>
                  <a:gd name="connsiteX8" fmla="*/ 395147 w 1504534"/>
                  <a:gd name="connsiteY8" fmla="*/ 1988210 h 1988210"/>
                  <a:gd name="connsiteX9" fmla="*/ 395147 w 1504534"/>
                  <a:gd name="connsiteY9" fmla="*/ 1637522 h 1988210"/>
                  <a:gd name="connsiteX10" fmla="*/ 355674 w 1504534"/>
                  <a:gd name="connsiteY10" fmla="*/ 1624108 h 1988210"/>
                  <a:gd name="connsiteX11" fmla="*/ 321259 w 1504534"/>
                  <a:gd name="connsiteY11" fmla="*/ 1604957 h 1988210"/>
                  <a:gd name="connsiteX12" fmla="*/ 2205 w 1504534"/>
                  <a:gd name="connsiteY12" fmla="*/ 825779 h 1988210"/>
                  <a:gd name="connsiteX13" fmla="*/ 207587 w 1504534"/>
                  <a:gd name="connsiteY13" fmla="*/ 241917 h 1988210"/>
                  <a:gd name="connsiteX14" fmla="*/ 694349 w 1504534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39025 w 1504816"/>
                  <a:gd name="connsiteY6" fmla="*/ 1635981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100330 w 1504816"/>
                  <a:gd name="connsiteY5" fmla="*/ 1626922 h 1988210"/>
                  <a:gd name="connsiteX6" fmla="*/ 1007128 w 1504816"/>
                  <a:gd name="connsiteY6" fmla="*/ 1497758 h 1988210"/>
                  <a:gd name="connsiteX7" fmla="*/ 1039025 w 1504816"/>
                  <a:gd name="connsiteY7" fmla="*/ 1988210 h 1988210"/>
                  <a:gd name="connsiteX8" fmla="*/ 395147 w 1504816"/>
                  <a:gd name="connsiteY8" fmla="*/ 1988210 h 1988210"/>
                  <a:gd name="connsiteX9" fmla="*/ 395147 w 1504816"/>
                  <a:gd name="connsiteY9" fmla="*/ 1637522 h 1988210"/>
                  <a:gd name="connsiteX10" fmla="*/ 355674 w 1504816"/>
                  <a:gd name="connsiteY10" fmla="*/ 1624108 h 1988210"/>
                  <a:gd name="connsiteX11" fmla="*/ 321259 w 1504816"/>
                  <a:gd name="connsiteY11" fmla="*/ 1604957 h 1988210"/>
                  <a:gd name="connsiteX12" fmla="*/ 2205 w 1504816"/>
                  <a:gd name="connsiteY12" fmla="*/ 825779 h 1988210"/>
                  <a:gd name="connsiteX13" fmla="*/ 207587 w 1504816"/>
                  <a:gd name="connsiteY13" fmla="*/ 241917 h 1988210"/>
                  <a:gd name="connsiteX14" fmla="*/ 694349 w 1504816"/>
                  <a:gd name="connsiteY14" fmla="*/ 8724 h 1988210"/>
                  <a:gd name="connsiteX0" fmla="*/ 694349 w 1504816"/>
                  <a:gd name="connsiteY0" fmla="*/ 8724 h 1988210"/>
                  <a:gd name="connsiteX1" fmla="*/ 1194694 w 1504816"/>
                  <a:gd name="connsiteY1" fmla="*/ 100231 h 1988210"/>
                  <a:gd name="connsiteX2" fmla="*/ 1482049 w 1504816"/>
                  <a:gd name="connsiteY2" fmla="*/ 817379 h 1988210"/>
                  <a:gd name="connsiteX3" fmla="*/ 1340848 w 1504816"/>
                  <a:gd name="connsiteY3" fmla="*/ 1103348 h 1988210"/>
                  <a:gd name="connsiteX4" fmla="*/ 1282772 w 1504816"/>
                  <a:gd name="connsiteY4" fmla="*/ 1453399 h 1988210"/>
                  <a:gd name="connsiteX5" fmla="*/ 1007128 w 1504816"/>
                  <a:gd name="connsiteY5" fmla="*/ 1497758 h 1988210"/>
                  <a:gd name="connsiteX6" fmla="*/ 1039025 w 1504816"/>
                  <a:gd name="connsiteY6" fmla="*/ 1988210 h 1988210"/>
                  <a:gd name="connsiteX7" fmla="*/ 395147 w 1504816"/>
                  <a:gd name="connsiteY7" fmla="*/ 1988210 h 1988210"/>
                  <a:gd name="connsiteX8" fmla="*/ 395147 w 1504816"/>
                  <a:gd name="connsiteY8" fmla="*/ 1637522 h 1988210"/>
                  <a:gd name="connsiteX9" fmla="*/ 355674 w 1504816"/>
                  <a:gd name="connsiteY9" fmla="*/ 1624108 h 1988210"/>
                  <a:gd name="connsiteX10" fmla="*/ 321259 w 1504816"/>
                  <a:gd name="connsiteY10" fmla="*/ 1604957 h 1988210"/>
                  <a:gd name="connsiteX11" fmla="*/ 2205 w 1504816"/>
                  <a:gd name="connsiteY11" fmla="*/ 825779 h 1988210"/>
                  <a:gd name="connsiteX12" fmla="*/ 207587 w 1504816"/>
                  <a:gd name="connsiteY12" fmla="*/ 241917 h 1988210"/>
                  <a:gd name="connsiteX13" fmla="*/ 694349 w 1504816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497758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534"/>
                  <a:gd name="connsiteY0" fmla="*/ 8724 h 1988210"/>
                  <a:gd name="connsiteX1" fmla="*/ 1194694 w 1504534"/>
                  <a:gd name="connsiteY1" fmla="*/ 100231 h 1988210"/>
                  <a:gd name="connsiteX2" fmla="*/ 1482049 w 1504534"/>
                  <a:gd name="connsiteY2" fmla="*/ 817379 h 1988210"/>
                  <a:gd name="connsiteX3" fmla="*/ 1340848 w 1504534"/>
                  <a:gd name="connsiteY3" fmla="*/ 1103348 h 1988210"/>
                  <a:gd name="connsiteX4" fmla="*/ 1304037 w 1504534"/>
                  <a:gd name="connsiteY4" fmla="*/ 1474664 h 1988210"/>
                  <a:gd name="connsiteX5" fmla="*/ 1007128 w 1504534"/>
                  <a:gd name="connsiteY5" fmla="*/ 1604083 h 1988210"/>
                  <a:gd name="connsiteX6" fmla="*/ 1039025 w 1504534"/>
                  <a:gd name="connsiteY6" fmla="*/ 1988210 h 1988210"/>
                  <a:gd name="connsiteX7" fmla="*/ 395147 w 1504534"/>
                  <a:gd name="connsiteY7" fmla="*/ 1988210 h 1988210"/>
                  <a:gd name="connsiteX8" fmla="*/ 395147 w 1504534"/>
                  <a:gd name="connsiteY8" fmla="*/ 1637522 h 1988210"/>
                  <a:gd name="connsiteX9" fmla="*/ 355674 w 1504534"/>
                  <a:gd name="connsiteY9" fmla="*/ 1624108 h 1988210"/>
                  <a:gd name="connsiteX10" fmla="*/ 321259 w 1504534"/>
                  <a:gd name="connsiteY10" fmla="*/ 1604957 h 1988210"/>
                  <a:gd name="connsiteX11" fmla="*/ 2205 w 1504534"/>
                  <a:gd name="connsiteY11" fmla="*/ 825779 h 1988210"/>
                  <a:gd name="connsiteX12" fmla="*/ 207587 w 1504534"/>
                  <a:gd name="connsiteY12" fmla="*/ 241917 h 1988210"/>
                  <a:gd name="connsiteX13" fmla="*/ 694349 w 1504534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321259 w 1504257"/>
                  <a:gd name="connsiteY10" fmla="*/ 1604957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72403 w 1504257"/>
                  <a:gd name="connsiteY10" fmla="*/ 1658119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  <a:gd name="connsiteX0" fmla="*/ 694349 w 1504257"/>
                  <a:gd name="connsiteY0" fmla="*/ 8724 h 1988210"/>
                  <a:gd name="connsiteX1" fmla="*/ 1194694 w 1504257"/>
                  <a:gd name="connsiteY1" fmla="*/ 100231 h 1988210"/>
                  <a:gd name="connsiteX2" fmla="*/ 1482049 w 1504257"/>
                  <a:gd name="connsiteY2" fmla="*/ 817379 h 1988210"/>
                  <a:gd name="connsiteX3" fmla="*/ 1340848 w 1504257"/>
                  <a:gd name="connsiteY3" fmla="*/ 1103348 h 1988210"/>
                  <a:gd name="connsiteX4" fmla="*/ 1325302 w 1504257"/>
                  <a:gd name="connsiteY4" fmla="*/ 1559725 h 1988210"/>
                  <a:gd name="connsiteX5" fmla="*/ 1007128 w 1504257"/>
                  <a:gd name="connsiteY5" fmla="*/ 1604083 h 1988210"/>
                  <a:gd name="connsiteX6" fmla="*/ 1039025 w 1504257"/>
                  <a:gd name="connsiteY6" fmla="*/ 1988210 h 1988210"/>
                  <a:gd name="connsiteX7" fmla="*/ 395147 w 1504257"/>
                  <a:gd name="connsiteY7" fmla="*/ 1988210 h 1988210"/>
                  <a:gd name="connsiteX8" fmla="*/ 395147 w 1504257"/>
                  <a:gd name="connsiteY8" fmla="*/ 1637522 h 1988210"/>
                  <a:gd name="connsiteX9" fmla="*/ 355674 w 1504257"/>
                  <a:gd name="connsiteY9" fmla="*/ 1624108 h 1988210"/>
                  <a:gd name="connsiteX10" fmla="*/ 161770 w 1504257"/>
                  <a:gd name="connsiteY10" fmla="*/ 1562426 h 1988210"/>
                  <a:gd name="connsiteX11" fmla="*/ 2205 w 1504257"/>
                  <a:gd name="connsiteY11" fmla="*/ 825779 h 1988210"/>
                  <a:gd name="connsiteX12" fmla="*/ 207587 w 1504257"/>
                  <a:gd name="connsiteY12" fmla="*/ 241917 h 1988210"/>
                  <a:gd name="connsiteX13" fmla="*/ 694349 w 1504257"/>
                  <a:gd name="connsiteY13" fmla="*/ 8724 h 1988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04257" h="1988210">
                    <a:moveTo>
                      <a:pt x="694349" y="8724"/>
                    </a:moveTo>
                    <a:cubicBezTo>
                      <a:pt x="886743" y="3885"/>
                      <a:pt x="1063411" y="-34545"/>
                      <a:pt x="1194694" y="100231"/>
                    </a:cubicBezTo>
                    <a:cubicBezTo>
                      <a:pt x="1325977" y="235007"/>
                      <a:pt x="1393373" y="621873"/>
                      <a:pt x="1482049" y="817379"/>
                    </a:cubicBezTo>
                    <a:cubicBezTo>
                      <a:pt x="1570724" y="1012886"/>
                      <a:pt x="1366973" y="979624"/>
                      <a:pt x="1340848" y="1103348"/>
                    </a:cubicBezTo>
                    <a:cubicBezTo>
                      <a:pt x="1314723" y="1227072"/>
                      <a:pt x="1380922" y="1476269"/>
                      <a:pt x="1325302" y="1559725"/>
                    </a:cubicBezTo>
                    <a:cubicBezTo>
                      <a:pt x="1269682" y="1643181"/>
                      <a:pt x="1047752" y="1514948"/>
                      <a:pt x="1007128" y="1604083"/>
                    </a:cubicBezTo>
                    <a:lnTo>
                      <a:pt x="1039025" y="1988210"/>
                    </a:lnTo>
                    <a:lnTo>
                      <a:pt x="395147" y="1988210"/>
                    </a:lnTo>
                    <a:lnTo>
                      <a:pt x="395147" y="1637522"/>
                    </a:lnTo>
                    <a:lnTo>
                      <a:pt x="355674" y="1624108"/>
                    </a:lnTo>
                    <a:cubicBezTo>
                      <a:pt x="342386" y="1618390"/>
                      <a:pt x="171344" y="1569488"/>
                      <a:pt x="161770" y="1562426"/>
                    </a:cubicBezTo>
                    <a:cubicBezTo>
                      <a:pt x="8582" y="1449430"/>
                      <a:pt x="21151" y="1052952"/>
                      <a:pt x="2205" y="825779"/>
                    </a:cubicBezTo>
                    <a:cubicBezTo>
                      <a:pt x="-16741" y="598607"/>
                      <a:pt x="89327" y="362842"/>
                      <a:pt x="207587" y="241917"/>
                    </a:cubicBezTo>
                    <a:cubicBezTo>
                      <a:pt x="311825" y="72520"/>
                      <a:pt x="501955" y="13564"/>
                      <a:pt x="694349" y="87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chemeClr val="bg1">
                    <a:lumMod val="65000"/>
                  </a:schemeClr>
                </a:solidFill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248" name="Szalagív 32"/>
              <p:cNvSpPr/>
              <p:nvPr/>
            </p:nvSpPr>
            <p:spPr>
              <a:xfrm rot="19733323" flipH="1" flipV="1">
                <a:off x="3531750" y="1971468"/>
                <a:ext cx="1438561" cy="535137"/>
              </a:xfrm>
              <a:custGeom>
                <a:avLst/>
                <a:gdLst>
                  <a:gd name="connsiteX0" fmla="*/ 95509 w 1641465"/>
                  <a:gd name="connsiteY0" fmla="*/ 510895 h 695954"/>
                  <a:gd name="connsiteX1" fmla="*/ 524199 w 1641465"/>
                  <a:gd name="connsiteY1" fmla="*/ 23507 h 695954"/>
                  <a:gd name="connsiteX2" fmla="*/ 931517 w 1641465"/>
                  <a:gd name="connsiteY2" fmla="*/ 3185 h 695954"/>
                  <a:gd name="connsiteX3" fmla="*/ 1555049 w 1641465"/>
                  <a:gd name="connsiteY3" fmla="*/ 192552 h 695954"/>
                  <a:gd name="connsiteX4" fmla="*/ 1366115 w 1641465"/>
                  <a:gd name="connsiteY4" fmla="*/ 232541 h 695954"/>
                  <a:gd name="connsiteX5" fmla="*/ 884126 w 1641465"/>
                  <a:gd name="connsiteY5" fmla="*/ 150676 h 695954"/>
                  <a:gd name="connsiteX6" fmla="*/ 645868 w 1641465"/>
                  <a:gd name="connsiteY6" fmla="*/ 156639 h 695954"/>
                  <a:gd name="connsiteX7" fmla="*/ 286685 w 1641465"/>
                  <a:gd name="connsiteY7" fmla="*/ 467948 h 695954"/>
                  <a:gd name="connsiteX8" fmla="*/ 95509 w 1641465"/>
                  <a:gd name="connsiteY8" fmla="*/ 510895 h 695954"/>
                  <a:gd name="connsiteX0" fmla="*/ 95797 w 1438561"/>
                  <a:gd name="connsiteY0" fmla="*/ 521900 h 521900"/>
                  <a:gd name="connsiteX1" fmla="*/ 524487 w 1438561"/>
                  <a:gd name="connsiteY1" fmla="*/ 34512 h 521900"/>
                  <a:gd name="connsiteX2" fmla="*/ 931805 w 1438561"/>
                  <a:gd name="connsiteY2" fmla="*/ 14190 h 521900"/>
                  <a:gd name="connsiteX3" fmla="*/ 1438561 w 1438561"/>
                  <a:gd name="connsiteY3" fmla="*/ 232432 h 521900"/>
                  <a:gd name="connsiteX4" fmla="*/ 1366403 w 1438561"/>
                  <a:gd name="connsiteY4" fmla="*/ 243546 h 521900"/>
                  <a:gd name="connsiteX5" fmla="*/ 884414 w 1438561"/>
                  <a:gd name="connsiteY5" fmla="*/ 161681 h 521900"/>
                  <a:gd name="connsiteX6" fmla="*/ 646156 w 1438561"/>
                  <a:gd name="connsiteY6" fmla="*/ 167644 h 521900"/>
                  <a:gd name="connsiteX7" fmla="*/ 286973 w 1438561"/>
                  <a:gd name="connsiteY7" fmla="*/ 478953 h 521900"/>
                  <a:gd name="connsiteX8" fmla="*/ 95797 w 1438561"/>
                  <a:gd name="connsiteY8" fmla="*/ 521900 h 521900"/>
                  <a:gd name="connsiteX0" fmla="*/ 95797 w 1438561"/>
                  <a:gd name="connsiteY0" fmla="*/ 521900 h 535137"/>
                  <a:gd name="connsiteX1" fmla="*/ 524487 w 1438561"/>
                  <a:gd name="connsiteY1" fmla="*/ 34512 h 535137"/>
                  <a:gd name="connsiteX2" fmla="*/ 931805 w 1438561"/>
                  <a:gd name="connsiteY2" fmla="*/ 14190 h 535137"/>
                  <a:gd name="connsiteX3" fmla="*/ 1438561 w 1438561"/>
                  <a:gd name="connsiteY3" fmla="*/ 232432 h 535137"/>
                  <a:gd name="connsiteX4" fmla="*/ 1366403 w 1438561"/>
                  <a:gd name="connsiteY4" fmla="*/ 243546 h 535137"/>
                  <a:gd name="connsiteX5" fmla="*/ 884414 w 1438561"/>
                  <a:gd name="connsiteY5" fmla="*/ 161681 h 535137"/>
                  <a:gd name="connsiteX6" fmla="*/ 646156 w 1438561"/>
                  <a:gd name="connsiteY6" fmla="*/ 167644 h 535137"/>
                  <a:gd name="connsiteX7" fmla="*/ 153715 w 1438561"/>
                  <a:gd name="connsiteY7" fmla="*/ 535137 h 535137"/>
                  <a:gd name="connsiteX8" fmla="*/ 95797 w 1438561"/>
                  <a:gd name="connsiteY8" fmla="*/ 521900 h 535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8561" h="535137">
                    <a:moveTo>
                      <a:pt x="95797" y="521900"/>
                    </a:moveTo>
                    <a:cubicBezTo>
                      <a:pt x="-134287" y="337786"/>
                      <a:pt x="66247" y="109793"/>
                      <a:pt x="524487" y="34512"/>
                    </a:cubicBezTo>
                    <a:cubicBezTo>
                      <a:pt x="654016" y="13232"/>
                      <a:pt x="779459" y="-18797"/>
                      <a:pt x="931805" y="14190"/>
                    </a:cubicBezTo>
                    <a:cubicBezTo>
                      <a:pt x="1084151" y="47177"/>
                      <a:pt x="1317345" y="129483"/>
                      <a:pt x="1438561" y="232432"/>
                    </a:cubicBezTo>
                    <a:cubicBezTo>
                      <a:pt x="1375583" y="245762"/>
                      <a:pt x="1429381" y="230216"/>
                      <a:pt x="1366403" y="243546"/>
                    </a:cubicBezTo>
                    <a:cubicBezTo>
                      <a:pt x="1253377" y="196953"/>
                      <a:pt x="1077595" y="167097"/>
                      <a:pt x="884414" y="161681"/>
                    </a:cubicBezTo>
                    <a:cubicBezTo>
                      <a:pt x="804427" y="159439"/>
                      <a:pt x="723726" y="161458"/>
                      <a:pt x="646156" y="167644"/>
                    </a:cubicBezTo>
                    <a:cubicBezTo>
                      <a:pt x="186226" y="204319"/>
                      <a:pt x="-134666" y="423128"/>
                      <a:pt x="153715" y="535137"/>
                    </a:cubicBezTo>
                    <a:lnTo>
                      <a:pt x="95797" y="52190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50000"/>
                    </a:schemeClr>
                  </a:gs>
                  <a:gs pos="52531">
                    <a:srgbClr val="C1C1C1"/>
                  </a:gs>
                  <a:gs pos="78000">
                    <a:schemeClr val="bg1">
                      <a:lumMod val="65000"/>
                    </a:schemeClr>
                  </a:gs>
                  <a:gs pos="20334">
                    <a:srgbClr val="ADADAD"/>
                  </a:gs>
                  <a:gs pos="13566">
                    <a:schemeClr val="bg1">
                      <a:lumMod val="65000"/>
                    </a:schemeClr>
                  </a:gs>
                  <a:gs pos="38000">
                    <a:schemeClr val="bg1">
                      <a:lumMod val="75000"/>
                    </a:schemeClr>
                  </a:gs>
                  <a:gs pos="62713">
                    <a:srgbClr val="C3C3C3"/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t="100000" r="100000"/>
                </a:path>
              </a:gradFill>
              <a:ln>
                <a:noFill/>
              </a:ln>
              <a:sp3d>
                <a:bevelT w="9525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u-H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245" name="Fánk 244"/>
            <p:cNvSpPr>
              <a:spLocks noChangeAspect="1"/>
            </p:cNvSpPr>
            <p:nvPr/>
          </p:nvSpPr>
          <p:spPr>
            <a:xfrm>
              <a:off x="2777625" y="3295185"/>
              <a:ext cx="3312000" cy="3312000"/>
            </a:xfrm>
            <a:prstGeom prst="donut">
              <a:avLst>
                <a:gd name="adj" fmla="val 3054"/>
              </a:avLst>
            </a:prstGeom>
            <a:gradFill>
              <a:gsLst>
                <a:gs pos="0">
                  <a:schemeClr val="bg1">
                    <a:lumMod val="50000"/>
                  </a:schemeClr>
                </a:gs>
                <a:gs pos="52531">
                  <a:srgbClr val="C1C1C1"/>
                </a:gs>
                <a:gs pos="78000">
                  <a:schemeClr val="bg1">
                    <a:lumMod val="65000"/>
                  </a:schemeClr>
                </a:gs>
                <a:gs pos="20334">
                  <a:srgbClr val="ADADAD"/>
                </a:gs>
                <a:gs pos="13566">
                  <a:schemeClr val="bg1">
                    <a:lumMod val="65000"/>
                  </a:schemeClr>
                </a:gs>
                <a:gs pos="38000">
                  <a:schemeClr val="bg1">
                    <a:lumMod val="75000"/>
                  </a:schemeClr>
                </a:gs>
                <a:gs pos="62713">
                  <a:srgbClr val="C3C3C3"/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</a:gradFill>
            <a:ln>
              <a:noFill/>
            </a:ln>
            <a:sp3d>
              <a:bevelT w="88900" prst="slope"/>
              <a:bevelB w="127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769" name="Szív 768"/>
          <p:cNvSpPr/>
          <p:nvPr/>
        </p:nvSpPr>
        <p:spPr>
          <a:xfrm>
            <a:off x="5328258" y="5238930"/>
            <a:ext cx="1535485" cy="1457390"/>
          </a:xfrm>
          <a:prstGeom prst="heart">
            <a:avLst/>
          </a:prstGeom>
          <a:solidFill>
            <a:srgbClr val="FF0000">
              <a:alpha val="52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381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 milyen a szíve?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3" y="1783539"/>
            <a:ext cx="2353056" cy="5151120"/>
          </a:xfrm>
          <a:prstGeom prst="rect">
            <a:avLst/>
          </a:prstGeom>
        </p:spPr>
      </p:pic>
      <p:pic>
        <p:nvPicPr>
          <p:cNvPr id="768" name="Kép 76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845" r="961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00186" y="1765768"/>
            <a:ext cx="2353056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3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9269" y="441230"/>
            <a:ext cx="9395660" cy="110018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Olvasd el a figyelmesen a történetet a Bibliából!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Máté 9,9-13 </a:t>
            </a: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01" y="1775039"/>
            <a:ext cx="11327114" cy="3933430"/>
          </a:xfr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4929" y="207608"/>
            <a:ext cx="1573374" cy="156894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41417" y="5942091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</a:t>
            </a:r>
            <a:r>
              <a:rPr lang="hu-HU" dirty="0">
                <a:hlinkClick r:id="rId4"/>
              </a:rPr>
              <a:t>www.abibliamindenkie.hu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20994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2961" y="1985554"/>
            <a:ext cx="10659291" cy="46765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Mátét, „azonnali hatállyal” hívta el, nem hagyott sok gondolkodási időt.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Jézus elhívása azonnali választ várt, Máté pedig azonnal felelt. Otthagyta a vámszedő asztalt, a foglalkozását.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Ez az engedelmesség Máté esetében azt jelentette, hogy szakít a korábbi életvitelével, és egészen újat épít Jézus szavára hallgat.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Jézus a bűnnel terhelt, Isten hiányától szenvedő életből hív el és helyette egy teljes élettel ajándékoz meg.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472" y="436240"/>
            <a:ext cx="1396105" cy="130112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017521" y="717467"/>
            <a:ext cx="522514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Máté elhívása</a:t>
            </a:r>
          </a:p>
          <a:p>
            <a:pPr algn="ctr"/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365922"/>
      </p:ext>
    </p:extLst>
  </p:cSld>
  <p:clrMapOvr>
    <a:masterClrMapping/>
  </p:clrMapOvr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Turbulenci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1891</TotalTime>
  <Words>623</Words>
  <Application>Microsoft Office PowerPoint</Application>
  <PresentationFormat>Bredbild</PresentationFormat>
  <Paragraphs>56</Paragraphs>
  <Slides>17</Slides>
  <Notes>0</Notes>
  <HiddenSlides>0</HiddenSlides>
  <MMClips>3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7_Szálak</vt:lpstr>
      <vt:lpstr>Office Theme</vt:lpstr>
      <vt:lpstr>PowerPoint-presentation</vt:lpstr>
      <vt:lpstr>PowerPoint-presentation</vt:lpstr>
      <vt:lpstr>Az értékek cseréje… </vt:lpstr>
      <vt:lpstr>Nézd meg a következő filmrészletet!</vt:lpstr>
      <vt:lpstr>PowerPoint-presentation</vt:lpstr>
      <vt:lpstr>PowerPoint-presentation</vt:lpstr>
      <vt:lpstr>PowerPoint-presentation</vt:lpstr>
      <vt:lpstr>Olvasd el a figyelmesen a történetet a Bibliából! Máté 9,9-13 </vt:lpstr>
      <vt:lpstr>PowerPoint-presentation</vt:lpstr>
      <vt:lpstr>Jól jegyezd meg!</vt:lpstr>
      <vt:lpstr>Ha Máténak is lett volna mobilja, vajon mit üzent volna vele?</vt:lpstr>
      <vt:lpstr>Hallgasd meg ezt az éneket!</vt:lpstr>
      <vt:lpstr>PowerPoint-presentation</vt:lpstr>
      <vt:lpstr>Kíváncsi vagyok a véleményedre! 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Melinda Gal</cp:lastModifiedBy>
  <cp:revision>275</cp:revision>
  <dcterms:created xsi:type="dcterms:W3CDTF">2020-03-16T06:58:02Z</dcterms:created>
  <dcterms:modified xsi:type="dcterms:W3CDTF">2025-03-21T17:56:45Z</dcterms:modified>
</cp:coreProperties>
</file>