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300" r:id="rId3"/>
    <p:sldId id="314" r:id="rId4"/>
    <p:sldId id="309" r:id="rId5"/>
    <p:sldId id="310" r:id="rId6"/>
    <p:sldId id="308" r:id="rId7"/>
    <p:sldId id="312" r:id="rId8"/>
    <p:sldId id="294" r:id="rId9"/>
    <p:sldId id="311" r:id="rId10"/>
    <p:sldId id="307" r:id="rId11"/>
    <p:sldId id="297" r:id="rId12"/>
    <p:sldId id="306" r:id="rId13"/>
    <p:sldId id="305" r:id="rId14"/>
    <p:sldId id="31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F7D097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2025. 03. 14.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RM5OgVSrz4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cYMU7XRhFM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bibliamindenkie.hu/uj/MAT/13/4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sQriSEPIxM?feature=oembed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nyitottan kell fogadnunk Isten szavát! 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940" y="2107179"/>
            <a:ext cx="10590047" cy="9386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dirty="0"/>
              <a:t>Jól jegyezd meg!</a:t>
            </a:r>
          </a:p>
        </p:txBody>
      </p:sp>
      <p:sp>
        <p:nvSpPr>
          <p:cNvPr id="4" name="Folyamatábra: Lyukszalag 3"/>
          <p:cNvSpPr/>
          <p:nvPr/>
        </p:nvSpPr>
        <p:spPr>
          <a:xfrm>
            <a:off x="914399" y="3045854"/>
            <a:ext cx="9059131" cy="3644957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Jézus tanítása szerint élünk, akkor teremhet az életünk!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szívünket folyamatosan gondozni kell, nyitottan kell tartani, hogy Jézus üzenete megfoganjon benne!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733" y="3148313"/>
            <a:ext cx="1743009" cy="155158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E365D19-FAA3-B301-21A5-8C81BF0CF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31" y="228881"/>
            <a:ext cx="943132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5216435" cy="71835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/>
              <a:t>Hallgass meg egy dalt!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676" y="196770"/>
            <a:ext cx="1445518" cy="1449602"/>
          </a:xfrm>
          <a:prstGeom prst="rect">
            <a:avLst/>
          </a:prstGeom>
        </p:spPr>
      </p:pic>
      <p:sp>
        <p:nvSpPr>
          <p:cNvPr id="10" name="Vágott nyíl jobbra 9"/>
          <p:cNvSpPr/>
          <p:nvPr/>
        </p:nvSpPr>
        <p:spPr>
          <a:xfrm rot="6618918">
            <a:off x="9799300" y="1842467"/>
            <a:ext cx="893648" cy="601791"/>
          </a:xfrm>
          <a:prstGeom prst="notchedRightArrow">
            <a:avLst>
              <a:gd name="adj1" fmla="val 50000"/>
              <a:gd name="adj2" fmla="val 51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3194">
            <a:off x="9856884" y="2736036"/>
            <a:ext cx="2186032" cy="3279047"/>
          </a:xfrm>
          <a:prstGeom prst="rect">
            <a:avLst/>
          </a:prstGeom>
        </p:spPr>
      </p:pic>
      <p:pic>
        <p:nvPicPr>
          <p:cNvPr id="9" name="Onlinemedia 8" title="Itt a Szívem (feat. Dobner Évi)">
            <a:hlinkClick r:id="" action="ppaction://media"/>
            <a:extLst>
              <a:ext uri="{FF2B5EF4-FFF2-40B4-BE49-F238E27FC236}">
                <a16:creationId xmlns:a16="http://schemas.microsoft.com/office/drawing/2014/main" id="{E5083F06-DA6F-A7A1-678D-804EC009F2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7093" y="1365812"/>
            <a:ext cx="7153155" cy="53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037144" y="2459504"/>
            <a:ext cx="7199812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Szólj Uram, mert hallja szolgád!</a:t>
            </a:r>
          </a:p>
          <a:p>
            <a:pPr algn="ctr"/>
            <a:r>
              <a:rPr 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Sámuel 3,10.</a:t>
            </a:r>
            <a:endParaRPr lang="nl-NL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410DA74C-B1D0-B257-764B-7B91F215EC25}"/>
              </a:ext>
            </a:extLst>
          </p:cNvPr>
          <p:cNvSpPr/>
          <p:nvPr/>
        </p:nvSpPr>
        <p:spPr>
          <a:xfrm>
            <a:off x="1608881" y="613458"/>
            <a:ext cx="424790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FF0000"/>
                </a:solidFill>
              </a:rPr>
              <a:t>Aranymondás</a:t>
            </a:r>
            <a:endParaRPr lang="sv-S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958303" y="35029"/>
            <a:ext cx="7471953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150520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82FECCC-137F-3BFA-B58A-44DB01EC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D9A7B5E-AAC6-230E-1DD7-0B7FCFC4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543" y="3428999"/>
            <a:ext cx="3062459" cy="306245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5D86944-51AA-6C25-F93C-DBB22B96A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291" y="4167855"/>
            <a:ext cx="3221709" cy="191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9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72" y="1243148"/>
            <a:ext cx="4955277" cy="548038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élet elengedhetetlen feltételei közé tartozik a megfelelő élelem. 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Ahhoz, hogy jó legyen a termés szükség van esőre, napsütésre és jó földre is. Sajnos nem minden talaj alkalmas a földművelésre. Még a jó földet is folyamatosan és gondosan művelni kell, hogy teremni tudjon.</a:t>
            </a: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5628996" y="2182604"/>
            <a:ext cx="6092931" cy="3601468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korában nem a vetés előtt szántották fel a földet, hanem azután, hogy a magokat a földre szórták. A magvető széles mozdulatokkal vetett.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197" y="93777"/>
            <a:ext cx="1641917" cy="16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20A15B-51C3-E98E-92CE-19058F13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12" y="107388"/>
            <a:ext cx="10160000" cy="714416"/>
          </a:xfrm>
        </p:spPr>
        <p:txBody>
          <a:bodyPr/>
          <a:lstStyle/>
          <a:p>
            <a:r>
              <a:rPr lang="hu-HU" dirty="0"/>
              <a:t>Nézd mag a következő kisfilmet!</a:t>
            </a:r>
            <a:endParaRPr lang="sv-SE" dirty="0"/>
          </a:p>
        </p:txBody>
      </p:sp>
      <p:pic>
        <p:nvPicPr>
          <p:cNvPr id="3" name="Onlinemedia 2" title="A MAGVETŐ PÉLDÁZATA - Lukács 8:5-15">
            <a:hlinkClick r:id="" action="ppaction://media"/>
            <a:extLst>
              <a:ext uri="{FF2B5EF4-FFF2-40B4-BE49-F238E27FC236}">
                <a16:creationId xmlns:a16="http://schemas.microsoft.com/office/drawing/2014/main" id="{17E2EED2-00A3-1774-97D6-A28D5B82EA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4611" y="1010213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6435" y="1911532"/>
            <a:ext cx="8915400" cy="377762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Mire emlékszel a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példázat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kifejezésről? 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Egy kis segítséget is kaphatsz a következő dián!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520" y="233732"/>
            <a:ext cx="1914358" cy="188245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756263" y="323773"/>
            <a:ext cx="5159829" cy="12627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Emlékszel még? </a:t>
            </a:r>
          </a:p>
        </p:txBody>
      </p:sp>
    </p:spTree>
    <p:extLst>
      <p:ext uri="{BB962C8B-B14F-4D97-AF65-F5344CB8AC3E}">
        <p14:creationId xmlns:p14="http://schemas.microsoft.com/office/powerpoint/2010/main" val="197543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212" y="349790"/>
            <a:ext cx="10146075" cy="98262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példázatok segítségével tanított!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3143" y="1698174"/>
            <a:ext cx="11155679" cy="47156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 az a példázat?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 Példázat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kifejezés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görög </a:t>
            </a:r>
            <a:r>
              <a:rPr lang="hu-HU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Parabolé</a:t>
            </a:r>
            <a:r>
              <a:rPr lang="hu-HU" sz="2600" i="1" dirty="0">
                <a:latin typeface="Arial" panose="020B0604020202020204" pitchFamily="34" charset="0"/>
                <a:cs typeface="Arial" panose="020B0604020202020204" pitchFamily="34" charset="0"/>
              </a:rPr>
              <a:t> szóból ered.  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Olyan beszédmódot jelöl, amellyel az előadó vagy tanító a gondolatokat szóképekkel, hasonlatokkal, példatörténetekkel szemlélteti, illusztrálja. Ezzel a módszerrel segíti a tanítás megértését. </a:t>
            </a:r>
          </a:p>
          <a:p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Ez a beszédmód a vallásos tanítás és költészet jellegzetes formája volt. Jézus is gyakran használta ezt a beszédmódot tanításaihoz. </a:t>
            </a:r>
          </a:p>
          <a:p>
            <a:r>
              <a:rPr lang="hu-HU" sz="2600" i="1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példázat egy elbeszélt példatörténet; Ilyen a magvető példázata is.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Itt egy földművelésből vett példával szemlélteti Jézus, hogyan kell fogadnunk Isten Igéjét!</a:t>
            </a: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717" y="984880"/>
            <a:ext cx="1396105" cy="1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690" y="323663"/>
            <a:ext cx="8911687" cy="128089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ebben a példázatban a jó és a terméketlen földről tanít!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307" y="2385036"/>
            <a:ext cx="9971733" cy="39001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594" y="194544"/>
            <a:ext cx="2009405" cy="1986954"/>
          </a:xfrm>
          <a:prstGeom prst="rect">
            <a:avLst/>
          </a:prstGeom>
        </p:spPr>
      </p:pic>
      <p:sp>
        <p:nvSpPr>
          <p:cNvPr id="6" name="Folyamatábra: Dokumentum 5"/>
          <p:cNvSpPr/>
          <p:nvPr/>
        </p:nvSpPr>
        <p:spPr>
          <a:xfrm>
            <a:off x="2429691" y="1772388"/>
            <a:ext cx="6362967" cy="612648"/>
          </a:xfrm>
          <a:prstGeom prst="flowChartDocumen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Figyelmesen olvasd el a szöveget!</a:t>
            </a:r>
          </a:p>
        </p:txBody>
      </p:sp>
      <p:sp>
        <p:nvSpPr>
          <p:cNvPr id="3" name="Téglalap 2"/>
          <p:cNvSpPr/>
          <p:nvPr/>
        </p:nvSpPr>
        <p:spPr>
          <a:xfrm>
            <a:off x="3312940" y="6285215"/>
            <a:ext cx="492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4"/>
              </a:rPr>
              <a:t>Ide kattints az online Bibliához! (Máté 13,1-23)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152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9531" y="506544"/>
            <a:ext cx="8948058" cy="16618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Elemezd az olvasott szöveget a kérdések segítségével 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4076" y="3518703"/>
            <a:ext cx="9331714" cy="175182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Mi lett a magokkal? </a:t>
            </a:r>
          </a:p>
          <a:p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Hová estek a magok Jézus példázatában? </a:t>
            </a:r>
          </a:p>
          <a:p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Sorold fel az összes lehetőséget!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71" y="246794"/>
            <a:ext cx="1781515" cy="17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40" y="2881297"/>
            <a:ext cx="1920943" cy="2036301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50295" y="0"/>
            <a:ext cx="2475711" cy="2553439"/>
          </a:xfrm>
          <a:prstGeom prst="pen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/>
              <a:t>Figyeld meg jól azt, </a:t>
            </a:r>
          </a:p>
          <a:p>
            <a:pPr algn="ctr"/>
            <a:r>
              <a:rPr lang="hu-HU" dirty="0"/>
              <a:t>hogy mi történik a magocskákkal a különböző helyeken</a:t>
            </a:r>
            <a:r>
              <a:rPr lang="hu-HU" sz="2400" dirty="0"/>
              <a:t>?</a:t>
            </a:r>
          </a:p>
        </p:txBody>
      </p:sp>
      <p:pic>
        <p:nvPicPr>
          <p:cNvPr id="4" name="Onlinemedia 3" title="Pár perces történetek - Magvető">
            <a:hlinkClick r:id="" action="ppaction://media"/>
            <a:extLst>
              <a:ext uri="{FF2B5EF4-FFF2-40B4-BE49-F238E27FC236}">
                <a16:creationId xmlns:a16="http://schemas.microsoft.com/office/drawing/2014/main" id="{C36561FF-3B28-DAEB-D3AE-785B9DCFEF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6732" y="834600"/>
            <a:ext cx="9730928" cy="54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885" y="291745"/>
            <a:ext cx="11547565" cy="73660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u-HU" dirty="0"/>
              <a:t>Jézus megmagyarázta a példázatot! 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391885" y="1267831"/>
            <a:ext cx="11547565" cy="20501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emberek így mi is különbözőképpen fogadhatjuk Jézus tanítását!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föld itt ebben a példázatban az ember szívét jelenti.</a:t>
            </a:r>
          </a:p>
          <a:p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mag Isten Igéjére utal.  A magvető pedig Jézus.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99538"/>
              </p:ext>
            </p:extLst>
          </p:nvPr>
        </p:nvGraphicFramePr>
        <p:xfrm>
          <a:off x="274321" y="3557449"/>
          <a:ext cx="11665130" cy="294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873">
                  <a:extLst>
                    <a:ext uri="{9D8B030D-6E8A-4147-A177-3AD203B41FA5}">
                      <a16:colId xmlns:a16="http://schemas.microsoft.com/office/drawing/2014/main" val="3361663890"/>
                    </a:ext>
                  </a:extLst>
                </a:gridCol>
                <a:gridCol w="9405257">
                  <a:extLst>
                    <a:ext uri="{9D8B030D-6E8A-4147-A177-3AD203B41FA5}">
                      <a16:colId xmlns:a16="http://schemas.microsoft.com/office/drawing/2014/main" val="2877878067"/>
                    </a:ext>
                  </a:extLst>
                </a:gridCol>
              </a:tblGrid>
              <a:tr h="355763">
                <a:tc>
                  <a:txBody>
                    <a:bodyPr/>
                    <a:lstStyle/>
                    <a:p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kemény</a:t>
                      </a:r>
                      <a:r>
                        <a:rPr lang="hu-HU" sz="2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föld 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Kemény</a:t>
                      </a:r>
                      <a:r>
                        <a:rPr lang="hu-HU" sz="2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szívet jelent. </a:t>
                      </a:r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Lepereg róla minden,</a:t>
                      </a:r>
                      <a:r>
                        <a:rPr lang="hu-HU" sz="2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még Isten Igéje is.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18550"/>
                  </a:ext>
                </a:extLst>
              </a:tr>
              <a:tr h="877225">
                <a:tc>
                  <a:txBody>
                    <a:bodyPr/>
                    <a:lstStyle/>
                    <a:p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2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sziklás</a:t>
                      </a:r>
                      <a:r>
                        <a:rPr lang="hu-HU" sz="2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föld 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Nyitott, de felületes szívet jelent</a:t>
                      </a:r>
                      <a:r>
                        <a:rPr lang="hu-HU" sz="2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Örül, amikor hallja Isten üzenetét, de amikor az élet nehézségeivel találkozik elfordul Tőle.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18471"/>
                  </a:ext>
                </a:extLst>
              </a:tr>
              <a:tr h="877225">
                <a:tc>
                  <a:txBody>
                    <a:bodyPr/>
                    <a:lstStyle/>
                    <a:p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2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tövises föld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Nyitott, de kényelmes</a:t>
                      </a:r>
                      <a:r>
                        <a:rPr lang="hu-HU" sz="2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szívet jelent. Ha választania kell inkább saját kényelmét választja, mint Isten Igéjét.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101395"/>
                  </a:ext>
                </a:extLst>
              </a:tr>
              <a:tr h="355763">
                <a:tc>
                  <a:txBody>
                    <a:bodyPr/>
                    <a:lstStyle/>
                    <a:p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jó föld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Nyitott</a:t>
                      </a:r>
                      <a:r>
                        <a:rPr lang="hu-HU" sz="22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és befogadó szívet jelent. Aki örül Isten szavának, engedelmeskedik és sokszoros termést hoz így áldásos lesz az élete.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10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278258"/>
      </p:ext>
    </p:extLst>
  </p:cSld>
  <p:clrMapOvr>
    <a:masterClrMapping/>
  </p:clrMapOvr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554</Words>
  <Application>Microsoft Office PowerPoint</Application>
  <PresentationFormat>Bredbild</PresentationFormat>
  <Paragraphs>49</Paragraphs>
  <Slides>14</Slides>
  <Notes>0</Notes>
  <HiddenSlides>0</HiddenSlides>
  <MMClips>3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7_Szálak</vt:lpstr>
      <vt:lpstr>PowerPoint-presentation</vt:lpstr>
      <vt:lpstr>PowerPoint-presentation</vt:lpstr>
      <vt:lpstr>Nézd mag a következő kisfilmet!</vt:lpstr>
      <vt:lpstr>PowerPoint-presentation</vt:lpstr>
      <vt:lpstr>Jézus példázatok segítségével tanított!</vt:lpstr>
      <vt:lpstr>Jézus ebben a példázatban a jó és a terméketlen földről tanít!</vt:lpstr>
      <vt:lpstr>Elemezd az olvasott szöveget a kérdések segítségével !</vt:lpstr>
      <vt:lpstr>PowerPoint-presentation</vt:lpstr>
      <vt:lpstr>Jézus megmagyarázta a példázatot! </vt:lpstr>
      <vt:lpstr>Jól jegyezd meg!</vt:lpstr>
      <vt:lpstr>Hallgass meg egy dalt!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Melinda Gal</cp:lastModifiedBy>
  <cp:revision>195</cp:revision>
  <dcterms:created xsi:type="dcterms:W3CDTF">2020-03-16T06:58:02Z</dcterms:created>
  <dcterms:modified xsi:type="dcterms:W3CDTF">2025-03-14T17:59:19Z</dcterms:modified>
</cp:coreProperties>
</file>