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7" r:id="rId2"/>
    <p:sldMasterId id="2147483699" r:id="rId3"/>
    <p:sldMasterId id="2147483711" r:id="rId4"/>
    <p:sldMasterId id="2147483735" r:id="rId5"/>
    <p:sldMasterId id="2147483747" r:id="rId6"/>
  </p:sldMasterIdLst>
  <p:sldIdLst>
    <p:sldId id="288" r:id="rId7"/>
    <p:sldId id="256" r:id="rId8"/>
    <p:sldId id="260" r:id="rId9"/>
    <p:sldId id="261" r:id="rId10"/>
    <p:sldId id="285" r:id="rId11"/>
    <p:sldId id="286" r:id="rId12"/>
    <p:sldId id="276" r:id="rId13"/>
    <p:sldId id="281" r:id="rId14"/>
    <p:sldId id="277" r:id="rId15"/>
    <p:sldId id="278" r:id="rId16"/>
    <p:sldId id="279" r:id="rId17"/>
    <p:sldId id="274" r:id="rId18"/>
    <p:sldId id="284" r:id="rId19"/>
    <p:sldId id="273" r:id="rId20"/>
    <p:sldId id="272" r:id="rId21"/>
    <p:sldId id="263" r:id="rId22"/>
    <p:sldId id="265" r:id="rId23"/>
    <p:sldId id="287" r:id="rId24"/>
    <p:sldId id="26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go" initials="G" lastIdx="1" clrIdx="0">
    <p:extLst>
      <p:ext uri="{19B8F6BF-5375-455C-9EA6-DF929625EA0E}">
        <p15:presenceInfo xmlns:p15="http://schemas.microsoft.com/office/powerpoint/2012/main" userId="7d66c7ae9d8d8e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7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6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594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26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91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4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23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57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49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63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355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30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4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1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28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432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01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1355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74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6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944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19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61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32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012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07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801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69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923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98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73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407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56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7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924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522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830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55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5567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420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153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30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42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3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1573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348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09428-E0C5-4175-B4B0-00B8AF5EF7EF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6C0289-B05C-4429-B054-1CA8B3791330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191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269BA-62E0-42A1-A90B-2AB963AB5BB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97A35B-C2EA-4F09-B1A7-ACF1DA7D196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886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581EF-5708-486E-B0A1-81C6B7A6260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1AC01-3D16-46C8-BB01-1895D996168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4462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3B45F-F1C2-4E45-9F3A-A7C054EBE74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53E90-58FB-4092-BEC9-C3435ADA17C6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344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50E2-4E2E-41EC-86C3-B10EC51C78D6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03B28-3E90-4047-8075-A15E6E9E4DD7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6285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12F3D-7F5D-4560-89D1-749ABE8FE135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23D449-D38D-48E0-83D6-61EF9B6D52EF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9108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B7C44-1BEF-42F4-B186-6867A1EEDE39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66628-5DAD-42F2-BDFA-3896EA6F0E4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111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2B029-0236-492A-889D-AA35E859CF30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5D1B38-B9D7-4AD0-A719-144E1F41BD62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2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F5BC0B-D0A0-4B2B-ABE7-CBCFE4EC4727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6C519-AAD8-4F95-B8B0-E2534019F62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6514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207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8708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953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4416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730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5189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2BE19-12F4-45F7-8017-93C9F549BA33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0C325-3DF7-4F3E-9CF4-10434BF3A564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5489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5A02B-8CCE-4250-AEF9-7A3703D69E2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C9B40-8520-457F-82B7-C23FF97A217A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56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31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3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4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13950A-0EE0-400B-8837-60B74F859272}" type="datetimeFigureOut">
              <a:rPr kumimoji="0" lang="hu-H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7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2025. 02. 13.</a:t>
            </a:fld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7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D0CE1-DF78-4351-A5F8-C4257F4C1AEC}" type="slidenum">
              <a:rPr kumimoji="0" lang="hu-HU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7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2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52.xml"/><Relationship Id="rId1" Type="http://schemas.openxmlformats.org/officeDocument/2006/relationships/video" Target="https://www.youtube.com/embed/CEEhsSCcgtc?feature=oembed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uOvi9diBrNY?start=5&amp;feature=oembed" TargetMode="Externa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x1buX2aDaWk?start=649&amp;feature=oembed" TargetMode="Externa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ballong, Partyprylar, Färggrann&#10;&#10;AI-genererat innehåll kan vara felaktigt.">
            <a:extLst>
              <a:ext uri="{FF2B5EF4-FFF2-40B4-BE49-F238E27FC236}">
                <a16:creationId xmlns:a16="http://schemas.microsoft.com/office/drawing/2014/main" id="{460B6D88-807C-6A73-69AD-8451385B14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24" r="1" b="281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32F61AC1-0603-DE62-740D-6B7A65D7746C}"/>
              </a:ext>
            </a:extLst>
          </p:cNvPr>
          <p:cNvSpPr/>
          <p:nvPr/>
        </p:nvSpPr>
        <p:spPr>
          <a:xfrm>
            <a:off x="4282633" y="5359078"/>
            <a:ext cx="2916819" cy="914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b="1" i="1" dirty="0">
                <a:solidFill>
                  <a:srgbClr val="0070C0"/>
                </a:solidFill>
              </a:rPr>
              <a:t>Dani</a:t>
            </a:r>
            <a:endParaRPr lang="sv-SE" sz="4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59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0201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49050" y="331712"/>
            <a:ext cx="6096000" cy="1107996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>
            <a:spAutoFit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Felvitte Őt az ördög, megmutatta Neki a földkerekség minden országát egy szempillantás alatt, és ezt mondta neki:</a:t>
            </a:r>
          </a:p>
        </p:txBody>
      </p:sp>
      <p:sp>
        <p:nvSpPr>
          <p:cNvPr id="8" name="Lekerekített téglalapbuborék 7"/>
          <p:cNvSpPr/>
          <p:nvPr/>
        </p:nvSpPr>
        <p:spPr>
          <a:xfrm>
            <a:off x="6594100" y="331711"/>
            <a:ext cx="5427571" cy="2019839"/>
          </a:xfrm>
          <a:prstGeom prst="wedgeRoundRectCallout">
            <a:avLst>
              <a:gd name="adj1" fmla="val -69779"/>
              <a:gd name="adj2" fmla="val 7151"/>
              <a:gd name="adj3" fmla="val 16667"/>
            </a:avLst>
          </a:prstGeom>
          <a:solidFill>
            <a:schemeClr val="accent3">
              <a:lumMod val="7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Neked adom mindezt a hatalmat és dicsőséget, mert nekem adatott.</a:t>
            </a:r>
          </a:p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És én annak adom, akinek akarom. </a:t>
            </a:r>
          </a:p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Ha tehát leborulsz előttem, tied lesz mindez.</a:t>
            </a:r>
          </a:p>
        </p:txBody>
      </p:sp>
      <p:sp>
        <p:nvSpPr>
          <p:cNvPr id="9" name="Téglalap 8"/>
          <p:cNvSpPr/>
          <p:nvPr/>
        </p:nvSpPr>
        <p:spPr>
          <a:xfrm>
            <a:off x="396967" y="5795247"/>
            <a:ext cx="3072374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Jézus válaszolt.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Meg van írva:</a:t>
            </a:r>
          </a:p>
        </p:txBody>
      </p:sp>
      <p:sp>
        <p:nvSpPr>
          <p:cNvPr id="10" name="Ellipszis buborék 9"/>
          <p:cNvSpPr/>
          <p:nvPr/>
        </p:nvSpPr>
        <p:spPr>
          <a:xfrm>
            <a:off x="5903258" y="4921625"/>
            <a:ext cx="3818965" cy="1566146"/>
          </a:xfrm>
          <a:prstGeom prst="wedgeEllipseCallout">
            <a:avLst>
              <a:gd name="adj1" fmla="val -130908"/>
              <a:gd name="adj2" fmla="val 30462"/>
            </a:avLst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Az Urat, a te Istenedet imádd, és csak Neki szolgálj.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V.ö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4,8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49050" y="1751387"/>
            <a:ext cx="3554627" cy="6001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3300" dirty="0"/>
              <a:t>A második kísértés: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093" y="5695880"/>
            <a:ext cx="1000260" cy="9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80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79"/>
            <a:ext cx="12192000" cy="69036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86" y="1120522"/>
            <a:ext cx="1943100" cy="19431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951258" y="207614"/>
            <a:ext cx="69297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Elvitte Őt az ördög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Jeruzsálembe, a templom párkányára állította, és ezt mondta Neki:</a:t>
            </a:r>
          </a:p>
        </p:txBody>
      </p:sp>
      <p:sp>
        <p:nvSpPr>
          <p:cNvPr id="7" name="Lekerekített téglalapbuborék 6"/>
          <p:cNvSpPr/>
          <p:nvPr/>
        </p:nvSpPr>
        <p:spPr>
          <a:xfrm>
            <a:off x="4598125" y="1491470"/>
            <a:ext cx="6387737" cy="2466575"/>
          </a:xfrm>
          <a:prstGeom prst="wedgeRoundRectCallout">
            <a:avLst>
              <a:gd name="adj1" fmla="val 57857"/>
              <a:gd name="adj2" fmla="val -78493"/>
              <a:gd name="adj3" fmla="val 16667"/>
            </a:avLst>
          </a:prstGeom>
          <a:solidFill>
            <a:schemeClr val="accent3">
              <a:lumMod val="7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Ha Isten Fia vagy, vesd le innen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magad, mert meg van írva: Megparancsolja angyalainak, hogy őrizzenek téged, és kézen fogva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vezetnek téged, hogy meg ne üsd lábadat a kőben.</a:t>
            </a:r>
          </a:p>
        </p:txBody>
      </p:sp>
      <p:sp>
        <p:nvSpPr>
          <p:cNvPr id="8" name="Téglalap 7"/>
          <p:cNvSpPr/>
          <p:nvPr/>
        </p:nvSpPr>
        <p:spPr>
          <a:xfrm>
            <a:off x="294130" y="4197922"/>
            <a:ext cx="382741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Jézus így válaszolt neki</a:t>
            </a:r>
            <a:r>
              <a:rPr lang="hu-HU" dirty="0"/>
              <a:t>:</a:t>
            </a:r>
          </a:p>
        </p:txBody>
      </p:sp>
      <p:sp>
        <p:nvSpPr>
          <p:cNvPr id="9" name="Ellipszis buborék 8"/>
          <p:cNvSpPr/>
          <p:nvPr/>
        </p:nvSpPr>
        <p:spPr>
          <a:xfrm>
            <a:off x="294130" y="5325415"/>
            <a:ext cx="5773784" cy="1411920"/>
          </a:xfrm>
          <a:prstGeom prst="wedgeEllipseCallout">
            <a:avLst>
              <a:gd name="adj1" fmla="val -26772"/>
              <a:gd name="adj2" fmla="val -96439"/>
            </a:avLst>
          </a:prstGeom>
          <a:solidFill>
            <a:schemeClr val="accent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hu-HU" sz="30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kísértsd</a:t>
            </a: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Urat, </a:t>
            </a:r>
          </a:p>
          <a:p>
            <a:pPr algn="ctr"/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 Istenedet. </a:t>
            </a:r>
            <a:r>
              <a:rPr lang="hu-HU" sz="2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V.ö.:</a:t>
            </a:r>
            <a:r>
              <a:rPr lang="hu-HU" sz="22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r>
              <a:rPr lang="hu-HU" sz="2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4,12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7587912" y="6031375"/>
            <a:ext cx="3792770" cy="6001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3300" dirty="0"/>
              <a:t>A harmadik kísértés: 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825" y="5424866"/>
            <a:ext cx="1316177" cy="131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71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763" cy="685757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834" y="303623"/>
            <a:ext cx="1387113" cy="1371615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>
            <a:off x="372035" y="3721252"/>
            <a:ext cx="5158228" cy="2668162"/>
          </a:xfrm>
          <a:prstGeom prst="roundRect">
            <a:avLst/>
          </a:prstGeom>
          <a:solidFill>
            <a:schemeClr val="bg2">
              <a:lumMod val="50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>
                <a:latin typeface="Arial" panose="020B0604020202020204" pitchFamily="34" charset="0"/>
                <a:cs typeface="Arial" panose="020B0604020202020204" pitchFamily="34" charset="0"/>
              </a:rPr>
              <a:t>Jézus válaszai 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megmutatják nekünk, hogy a kísértésnek bizony ellen lehet állni. </a:t>
            </a:r>
          </a:p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Bennünket is erre tanít.</a:t>
            </a:r>
          </a:p>
        </p:txBody>
      </p:sp>
      <p:sp>
        <p:nvSpPr>
          <p:cNvPr id="9" name="Téglalap 8"/>
          <p:cNvSpPr/>
          <p:nvPr/>
        </p:nvSpPr>
        <p:spPr>
          <a:xfrm>
            <a:off x="6010515" y="2123938"/>
            <a:ext cx="5907742" cy="3970318"/>
          </a:xfrm>
          <a:prstGeom prst="rect">
            <a:avLst/>
          </a:prstGeom>
          <a:solidFill>
            <a:schemeClr val="accent5">
              <a:lumMod val="40000"/>
              <a:lumOff val="60000"/>
              <a:alpha val="7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azt is jelenti számunkra:</a:t>
            </a:r>
          </a:p>
          <a:p>
            <a:endParaRPr lang="hu-HU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Imádságban kérhetünk erőt a kísértés idején.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sz="28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Szentírást olvasva tanácsot is kapunk, hogy megfelelő válaszokat találjunk kérdéseinkre, kétségeinkre.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822487" y="507409"/>
            <a:ext cx="50275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300" dirty="0">
                <a:latin typeface="Arial" panose="020B0604020202020204" pitchFamily="34" charset="0"/>
                <a:cs typeface="Arial" panose="020B0604020202020204" pitchFamily="34" charset="0"/>
              </a:rPr>
              <a:t>TEDD SZEMÉLYESSÉ!</a:t>
            </a:r>
          </a:p>
        </p:txBody>
      </p:sp>
      <p:sp>
        <p:nvSpPr>
          <p:cNvPr id="3" name="Lekerekített téglalap 2"/>
          <p:cNvSpPr/>
          <p:nvPr/>
        </p:nvSpPr>
        <p:spPr>
          <a:xfrm>
            <a:off x="555170" y="1420586"/>
            <a:ext cx="4975093" cy="1789537"/>
          </a:xfrm>
          <a:prstGeom prst="roundRect">
            <a:avLst/>
          </a:prstGeom>
          <a:solidFill>
            <a:schemeClr val="tx1">
              <a:lumMod val="75000"/>
              <a:lumOff val="25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Jézus kísértései </a:t>
            </a:r>
          </a:p>
          <a:p>
            <a:pPr algn="ctr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és azokban mutatott példája erőt ad számunkra a mindennapos harcainkban is.</a:t>
            </a:r>
          </a:p>
        </p:txBody>
      </p:sp>
    </p:spTree>
    <p:extLst>
      <p:ext uri="{BB962C8B-B14F-4D97-AF65-F5344CB8AC3E}">
        <p14:creationId xmlns:p14="http://schemas.microsoft.com/office/powerpoint/2010/main" val="408358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" y="0"/>
            <a:ext cx="12192763" cy="6857572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3208565" y="244926"/>
            <a:ext cx="5796644" cy="2024743"/>
          </a:xfrm>
          <a:prstGeom prst="ellipse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azért jött,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7019472" y="2567667"/>
            <a:ext cx="4196442" cy="2432957"/>
          </a:xfrm>
          <a:prstGeom prst="roundRect">
            <a:avLst/>
          </a:prstGeom>
          <a:solidFill>
            <a:srgbClr val="FFC0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hogy Istennek szerezzen dicsőséget.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865416" y="2930975"/>
            <a:ext cx="5649686" cy="1681843"/>
          </a:xfrm>
          <a:prstGeom prst="roundRect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hogy Isten országát hozza el a földre.</a:t>
            </a:r>
          </a:p>
        </p:txBody>
      </p:sp>
      <p:sp>
        <p:nvSpPr>
          <p:cNvPr id="7" name="Téglalap 6"/>
          <p:cNvSpPr/>
          <p:nvPr/>
        </p:nvSpPr>
        <p:spPr>
          <a:xfrm>
            <a:off x="176547" y="5208813"/>
            <a:ext cx="11860681" cy="677108"/>
          </a:xfrm>
          <a:prstGeom prst="rect">
            <a:avLst/>
          </a:prstGeom>
          <a:solidFill>
            <a:schemeClr val="accent4">
              <a:lumMod val="75000"/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hu-HU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Isten országát, hatalmát és dicsőségét hirdesse.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061" y="700087"/>
            <a:ext cx="1587317" cy="156958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76547" y="6094110"/>
            <a:ext cx="1186068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hogy szolgálatát minden körülmény között vállalja értünk. </a:t>
            </a:r>
          </a:p>
        </p:txBody>
      </p:sp>
    </p:spTree>
    <p:extLst>
      <p:ext uri="{BB962C8B-B14F-4D97-AF65-F5344CB8AC3E}">
        <p14:creationId xmlns:p14="http://schemas.microsoft.com/office/powerpoint/2010/main" val="25267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6616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0316" y="430258"/>
            <a:ext cx="10364451" cy="860659"/>
          </a:xfrm>
          <a:solidFill>
            <a:schemeClr val="accent6">
              <a:lumMod val="20000"/>
              <a:lumOff val="80000"/>
              <a:alpha val="32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Isten igéjéből meríthetünk erőt és válaszokat a kísértés idején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920" y="986118"/>
            <a:ext cx="1712650" cy="1707825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33083" y="1290917"/>
            <a:ext cx="7983637" cy="3523771"/>
          </a:xfrm>
          <a:prstGeom prst="cloudCallout">
            <a:avLst>
              <a:gd name="adj1" fmla="val 56572"/>
              <a:gd name="adj2" fmla="val -33862"/>
            </a:avLst>
          </a:prstGeom>
          <a:solidFill>
            <a:schemeClr val="accent3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hu-HU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tudunk Isten Igéjéhez igazodni? </a:t>
            </a:r>
          </a:p>
          <a:p>
            <a:pPr marL="514350" indent="-514350" algn="ctr">
              <a:buAutoNum type="arabicPeriod"/>
            </a:pPr>
            <a:r>
              <a:rPr lang="hu-HU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Keressetek szinonimákat a KITARTANI szóra!</a:t>
            </a:r>
          </a:p>
        </p:txBody>
      </p:sp>
    </p:spTree>
    <p:extLst>
      <p:ext uri="{BB962C8B-B14F-4D97-AF65-F5344CB8AC3E}">
        <p14:creationId xmlns:p14="http://schemas.microsoft.com/office/powerpoint/2010/main" val="418003521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503" y="-61546"/>
            <a:ext cx="12296503" cy="6981092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44811" y="3750197"/>
            <a:ext cx="5000262" cy="2986269"/>
          </a:xfrm>
          <a:solidFill>
            <a:schemeClr val="accent2">
              <a:lumMod val="60000"/>
              <a:lumOff val="40000"/>
              <a:alpha val="66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1. Hogyan készültök fel a fontos feladataitokra?</a:t>
            </a:r>
          </a:p>
          <a:p>
            <a:endParaRPr lang="hu-HU" dirty="0"/>
          </a:p>
          <a:p>
            <a:pPr marL="0" indent="0">
              <a:lnSpc>
                <a:spcPct val="120000"/>
              </a:lnSpc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2. Mi jelent számotokra kihívást ebben az új évben?</a:t>
            </a:r>
          </a:p>
          <a:p>
            <a:pPr marL="0" indent="0">
              <a:lnSpc>
                <a:spcPct val="120000"/>
              </a:lnSpc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65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437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6364" y="202331"/>
            <a:ext cx="6257975" cy="526874"/>
          </a:xfrm>
          <a:solidFill>
            <a:schemeClr val="accent6">
              <a:lumMod val="60000"/>
              <a:lumOff val="40000"/>
              <a:alpha val="23000"/>
            </a:schemeClr>
          </a:solidFill>
        </p:spPr>
        <p:txBody>
          <a:bodyPr>
            <a:normAutofit fontScale="90000"/>
          </a:bodyPr>
          <a:lstStyle/>
          <a:p>
            <a:r>
              <a:rPr lang="hu-HU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27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allgasd meg ezt az éneket! </a:t>
            </a:r>
          </a:p>
        </p:txBody>
      </p:sp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Könnycsepp 9"/>
          <p:cNvSpPr/>
          <p:nvPr/>
        </p:nvSpPr>
        <p:spPr>
          <a:xfrm>
            <a:off x="358813" y="6041985"/>
            <a:ext cx="9653287" cy="816015"/>
          </a:xfrm>
          <a:prstGeom prst="teardrop">
            <a:avLst>
              <a:gd name="adj" fmla="val 78457"/>
            </a:avLst>
          </a:prstGeom>
          <a:solidFill>
            <a:schemeClr val="accent5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bátorít téged a  hittanórán tanultakból és ebből az énekből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411" y="27082"/>
            <a:ext cx="1542422" cy="1524132"/>
          </a:xfrm>
          <a:prstGeom prst="rect">
            <a:avLst/>
          </a:prstGeom>
        </p:spPr>
      </p:pic>
      <p:pic>
        <p:nvPicPr>
          <p:cNvPr id="3" name="Onlinemedia 2" title="23. Zsoltár (Uram, te vagy a pásztorom) // Dobner Illés Demó - DAL NAPLÓ">
            <a:hlinkClick r:id="" action="ppaction://media"/>
            <a:extLst>
              <a:ext uri="{FF2B5EF4-FFF2-40B4-BE49-F238E27FC236}">
                <a16:creationId xmlns:a16="http://schemas.microsoft.com/office/drawing/2014/main" id="{40A856B0-1BDA-59AA-11EF-5F57FCD561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91949" y="946568"/>
            <a:ext cx="8834056" cy="499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04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64619"/>
          </a:xfrm>
          <a:prstGeom prst="rect">
            <a:avLst/>
          </a:prstGeom>
        </p:spPr>
      </p:pic>
      <p:pic>
        <p:nvPicPr>
          <p:cNvPr id="61443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5558763"/>
            <a:ext cx="4721044" cy="1073150"/>
          </a:xfrm>
          <a:prstGeom prst="rect">
            <a:avLst/>
          </a:prstGeom>
          <a:solidFill>
            <a:schemeClr val="accent3">
              <a:lumMod val="40000"/>
              <a:lumOff val="60000"/>
              <a:alpha val="69000"/>
            </a:schemeClr>
          </a:solidFill>
          <a:ln>
            <a:noFill/>
          </a:ln>
        </p:spPr>
      </p:pic>
      <p:sp>
        <p:nvSpPr>
          <p:cNvPr id="2" name="Téglalap 1"/>
          <p:cNvSpPr/>
          <p:nvPr/>
        </p:nvSpPr>
        <p:spPr>
          <a:xfrm>
            <a:off x="800100" y="2611249"/>
            <a:ext cx="7881258" cy="1477328"/>
          </a:xfrm>
          <a:prstGeom prst="rect">
            <a:avLst/>
          </a:prstGeom>
          <a:solidFill>
            <a:srgbClr val="FFC000">
              <a:alpha val="86000"/>
            </a:srgbClr>
          </a:solidFill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„Isten pedig hűséges, és nem hagy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titeket erőtökön felül kísérteni…”</a:t>
            </a: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1Kor 10,13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00100" y="164709"/>
            <a:ext cx="10844899" cy="1628237"/>
          </a:xfrm>
          <a:prstGeom prst="rect">
            <a:avLst/>
          </a:prstGeom>
          <a:solidFill>
            <a:schemeClr val="accent3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8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Írd fel magadnak egy lapra ezt az aranymondást, és tedd ki a szobádban vagy a lakásban egy jól látható helyre!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8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mindig emlékeztetni fog téged!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rot="1286221">
            <a:off x="9205429" y="2217736"/>
            <a:ext cx="27090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Kedves Hittanos!</a:t>
            </a:r>
          </a:p>
          <a:p>
            <a:endParaRPr lang="hu-HU" dirty="0"/>
          </a:p>
          <a:p>
            <a:r>
              <a:rPr lang="hu-HU" dirty="0"/>
              <a:t>Jó hír számodra, hogy Jézus megsegít a kísértés idején, hogy mindvégig </a:t>
            </a:r>
            <a:r>
              <a:rPr lang="hu-HU" dirty="0" err="1"/>
              <a:t>kitarts</a:t>
            </a:r>
            <a:r>
              <a:rPr lang="hu-HU" dirty="0"/>
              <a:t> mellette!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C08E20F1-8B77-F922-9E37-CE7DF863D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1566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90F6E281-CEE4-7A7E-6D25-B5253BB1F5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87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own moun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1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ercs függőlegesen 1"/>
          <p:cNvSpPr/>
          <p:nvPr/>
        </p:nvSpPr>
        <p:spPr>
          <a:xfrm>
            <a:off x="1740997" y="313762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1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 Atyánk, aki a mennyekben vagy, szenteltessék meg a te neved,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Mindennapi kenyerünket add meg nekünk ma,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ne </a:t>
            </a:r>
            <a:r>
              <a:rPr kumimoji="0" lang="hu-H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vígy</a:t>
            </a: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minket kísértésbe, de szabadíts meg a gonosztól;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Mert tied az ország, a hatalom és a dicsőség mindörökké.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Ámen.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812392"/>
            <a:ext cx="210026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8899677" y="3823757"/>
            <a:ext cx="2986087" cy="2630488"/>
          </a:xfrm>
          <a:prstGeom prst="pentagon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Mondjuk el közösen az Úri imádságot!</a:t>
            </a: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99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75211" y="4911634"/>
            <a:ext cx="10293532" cy="1795735"/>
          </a:xfrm>
          <a:solidFill>
            <a:schemeClr val="tx2">
              <a:lumMod val="75000"/>
              <a:alpha val="2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dirty="0"/>
              <a:t>Jézus megkísértése  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026" y="1487601"/>
            <a:ext cx="8591960" cy="27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4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41864"/>
            <a:ext cx="13970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30" y="1128776"/>
            <a:ext cx="5492158" cy="55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7576143" y="1273215"/>
            <a:ext cx="475089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  <a:endParaRPr kumimoji="0" lang="sv-SE" altLang="hu-H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Dicsértessék a Jézus Krisztus!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Erős</a:t>
            </a: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vár a mi Istenünk!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7877174" y="3715473"/>
            <a:ext cx="3761373" cy="287741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mai hittanórán </a:t>
            </a:r>
            <a:r>
              <a:rPr lang="hu-HU" sz="32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Krisztus megkísértéséről lesz 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szó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766F5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3583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4"/>
            <a:ext cx="12191999" cy="685114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9716" y="137865"/>
            <a:ext cx="5814624" cy="382995"/>
          </a:xfrm>
          <a:gradFill flip="none" rotWithShape="1">
            <a:gsLst>
              <a:gs pos="3000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hu-HU" sz="3100" dirty="0">
                <a:latin typeface="Arial" panose="020B0604020202020204" pitchFamily="34" charset="0"/>
                <a:cs typeface="Arial" panose="020B0604020202020204" pitchFamily="34" charset="0"/>
              </a:rPr>
              <a:t>Hallgasd meg ezt az éneket!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Átellenes sarkain levágott téglalap 4"/>
          <p:cNvSpPr/>
          <p:nvPr/>
        </p:nvSpPr>
        <p:spPr>
          <a:xfrm>
            <a:off x="127322" y="5353555"/>
            <a:ext cx="11308466" cy="1469985"/>
          </a:xfrm>
          <a:prstGeom prst="snip2DiagRect">
            <a:avLst>
              <a:gd name="adj1" fmla="val 12355"/>
              <a:gd name="adj2" fmla="val 16667"/>
            </a:avLst>
          </a:prstGeom>
          <a:solidFill>
            <a:schemeClr val="accent2">
              <a:lumMod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Milyen fontos „szabályaid”, elveid vannak, amelyekhez ragaszkodsz minden áron?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Mondj konkrét példákat!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Mit teszel az elveid megvalósításáért?</a:t>
            </a:r>
          </a:p>
        </p:txBody>
      </p:sp>
      <p:pic>
        <p:nvPicPr>
          <p:cNvPr id="3" name="Onlinemedia 2" title="PONT- Jézus a jó Pásztor">
            <a:hlinkClick r:id="" action="ppaction://media"/>
            <a:extLst>
              <a:ext uri="{FF2B5EF4-FFF2-40B4-BE49-F238E27FC236}">
                <a16:creationId xmlns:a16="http://schemas.microsoft.com/office/drawing/2014/main" id="{05AD3DD2-3141-D252-3E96-3660297EEE8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83443" y="637171"/>
            <a:ext cx="8646289" cy="46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02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4355" y="527035"/>
            <a:ext cx="9601196" cy="1303867"/>
          </a:xfrm>
          <a:solidFill>
            <a:schemeClr val="accent6">
              <a:alpha val="62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kis szójátékos ráhangolás a mai hittanóra témájához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9331" y="1932444"/>
            <a:ext cx="10253470" cy="55904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itt látható betűkből állíts össze értelmes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szavaka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6" name="Fazetta 5"/>
          <p:cNvSpPr/>
          <p:nvPr/>
        </p:nvSpPr>
        <p:spPr>
          <a:xfrm>
            <a:off x="6320354" y="3135086"/>
            <a:ext cx="1517360" cy="1410789"/>
          </a:xfrm>
          <a:prstGeom prst="bevel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7" name="Fazetta 6"/>
          <p:cNvSpPr/>
          <p:nvPr/>
        </p:nvSpPr>
        <p:spPr>
          <a:xfrm>
            <a:off x="385353" y="5204896"/>
            <a:ext cx="1799844" cy="1380813"/>
          </a:xfrm>
          <a:prstGeom prst="bevel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</a:p>
        </p:txBody>
      </p:sp>
      <p:sp>
        <p:nvSpPr>
          <p:cNvPr id="8" name="Fazetta 7"/>
          <p:cNvSpPr/>
          <p:nvPr/>
        </p:nvSpPr>
        <p:spPr>
          <a:xfrm>
            <a:off x="9170126" y="2971942"/>
            <a:ext cx="1484376" cy="1329658"/>
          </a:xfrm>
          <a:prstGeom prst="beve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9" name="Fazetta 8"/>
          <p:cNvSpPr/>
          <p:nvPr/>
        </p:nvSpPr>
        <p:spPr>
          <a:xfrm>
            <a:off x="4046652" y="3296815"/>
            <a:ext cx="1404476" cy="1427629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</a:p>
        </p:txBody>
      </p:sp>
      <p:sp>
        <p:nvSpPr>
          <p:cNvPr id="10" name="Fazetta 9"/>
          <p:cNvSpPr/>
          <p:nvPr/>
        </p:nvSpPr>
        <p:spPr>
          <a:xfrm>
            <a:off x="3895123" y="5204896"/>
            <a:ext cx="1707534" cy="1524436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1" name="Fazetta 10"/>
          <p:cNvSpPr/>
          <p:nvPr/>
        </p:nvSpPr>
        <p:spPr>
          <a:xfrm>
            <a:off x="10003536" y="4924697"/>
            <a:ext cx="1544030" cy="15244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2" name="Fazetta 11"/>
          <p:cNvSpPr/>
          <p:nvPr/>
        </p:nvSpPr>
        <p:spPr>
          <a:xfrm>
            <a:off x="1142458" y="3296816"/>
            <a:ext cx="1656152" cy="1427629"/>
          </a:xfrm>
          <a:prstGeom prst="beve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</a:p>
        </p:txBody>
      </p:sp>
      <p:sp>
        <p:nvSpPr>
          <p:cNvPr id="13" name="Fazetta 12"/>
          <p:cNvSpPr/>
          <p:nvPr/>
        </p:nvSpPr>
        <p:spPr>
          <a:xfrm>
            <a:off x="7236823" y="4924697"/>
            <a:ext cx="1792223" cy="1661012"/>
          </a:xfrm>
          <a:prstGeom prst="bevel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5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46205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17916" y="813714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Beszélgessetek arról, hogy mit jelent a kísértés szó!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Elevenítsétek fel az elmúlt </a:t>
            </a:r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hittanórán tanultakat!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Válaszoljatok a következő kérdésekre is: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Milyen konkrét kísértésforrások lehetnek számunkra a mindennapokban? (Iskolában, otthon stb.)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Hogyan tudunk a kísértésnek ellenállni?</a:t>
            </a: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8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own mount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5" y="-8469"/>
            <a:ext cx="12196215" cy="686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104173" y="0"/>
            <a:ext cx="9838480" cy="156966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Jézus a Szentlélekkel telve visszatért a Jordántól, 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és a Lélek indítására a pusztába ment és böjtölt negyven napon át, nem evett és nem ivott. 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Ekkor megkísértette Őt az ördög. </a:t>
            </a:r>
          </a:p>
        </p:txBody>
      </p:sp>
      <p:pic>
        <p:nvPicPr>
          <p:cNvPr id="3" name="Onlinemedia 2" title="Jézus élete (Lukács evangéliuma alapján)">
            <a:hlinkClick r:id="" action="ppaction://media"/>
            <a:extLst>
              <a:ext uri="{FF2B5EF4-FFF2-40B4-BE49-F238E27FC236}">
                <a16:creationId xmlns:a16="http://schemas.microsoft.com/office/drawing/2014/main" id="{B2138F9C-B807-4030-0B41-CFE08DCE26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60607" y="1623087"/>
            <a:ext cx="8148557" cy="51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"/>
            <a:ext cx="12191999" cy="685714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384" y="559927"/>
            <a:ext cx="6328861" cy="6027486"/>
          </a:xfrm>
          <a:prstGeom prst="rect">
            <a:avLst/>
          </a:prstGeom>
          <a:effectLst>
            <a:outerShdw blurRad="736600" dir="5880000" algn="ctr" rotWithShape="0">
              <a:srgbClr val="000000">
                <a:alpha val="22000"/>
              </a:srgbClr>
            </a:outerShdw>
            <a:reflection endPos="19000" dist="50800" dir="5400000" sy="-100000" algn="bl" rotWithShape="0"/>
          </a:effec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6989" y="559927"/>
            <a:ext cx="5125396" cy="6027486"/>
          </a:xfrm>
          <a:solidFill>
            <a:schemeClr val="accent1">
              <a:lumMod val="40000"/>
              <a:lumOff val="60000"/>
              <a:alpha val="82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hu-H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u-HU" sz="3300" b="1" dirty="0"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  <a:endParaRPr lang="hu-HU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300" dirty="0">
                <a:latin typeface="Arial" panose="020B0604020202020204" pitchFamily="34" charset="0"/>
                <a:cs typeface="Arial" panose="020B0604020202020204" pitchFamily="34" charset="0"/>
              </a:rPr>
              <a:t>Jézus küldetésének fontos eleme a megkísértés. </a:t>
            </a:r>
          </a:p>
          <a:p>
            <a:r>
              <a:rPr lang="hu-HU" sz="3300" dirty="0">
                <a:latin typeface="Arial" panose="020B0604020202020204" pitchFamily="34" charset="0"/>
                <a:cs typeface="Arial" panose="020B0604020202020204" pitchFamily="34" charset="0"/>
              </a:rPr>
              <a:t>A pusztában erőt gyűjtött a nehéz embert próbáló szolgálatához. Elvonult böjtölni és imádkozni. </a:t>
            </a:r>
          </a:p>
          <a:p>
            <a:r>
              <a:rPr lang="hu-HU" sz="3300" dirty="0">
                <a:latin typeface="Arial" panose="020B0604020202020204" pitchFamily="34" charset="0"/>
                <a:cs typeface="Arial" panose="020B0604020202020204" pitchFamily="34" charset="0"/>
              </a:rPr>
              <a:t>A lelki felkészüléséhez hozzátartozott az is, hogy szembekerült a kísértővel. </a:t>
            </a:r>
          </a:p>
          <a:p>
            <a:r>
              <a:rPr lang="hu-HU" sz="3300" dirty="0">
                <a:latin typeface="Arial" panose="020B0604020202020204" pitchFamily="34" charset="0"/>
                <a:cs typeface="Arial" panose="020B0604020202020204" pitchFamily="34" charset="0"/>
              </a:rPr>
              <a:t>Jézus győzött a kísértés felett. Imádsággal és Isten Igéjével tudott ellenállni az ördögnek. </a:t>
            </a:r>
          </a:p>
          <a:p>
            <a:r>
              <a:rPr lang="hu-HU" sz="3300" dirty="0">
                <a:latin typeface="Arial" panose="020B0604020202020204" pitchFamily="34" charset="0"/>
                <a:cs typeface="Arial" panose="020B0604020202020204" pitchFamily="34" charset="0"/>
              </a:rPr>
              <a:t>Szavait a Szentírásból idézte.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257" y="354565"/>
            <a:ext cx="1595719" cy="157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6394"/>
            <a:ext cx="12174767" cy="687078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029200" y="921774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Az ördög pedig így kísértette Őt: </a:t>
            </a:r>
          </a:p>
          <a:p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089212" y="4176655"/>
            <a:ext cx="315983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De Jézus ezt válaszolta neki:</a:t>
            </a:r>
          </a:p>
          <a:p>
            <a:endParaRPr lang="hu-HU" dirty="0"/>
          </a:p>
        </p:txBody>
      </p:sp>
      <p:sp>
        <p:nvSpPr>
          <p:cNvPr id="12" name="Ellipszis buborék 11"/>
          <p:cNvSpPr/>
          <p:nvPr/>
        </p:nvSpPr>
        <p:spPr>
          <a:xfrm>
            <a:off x="914400" y="4822986"/>
            <a:ext cx="4545106" cy="1777293"/>
          </a:xfrm>
          <a:prstGeom prst="wedgeEllipseCallout">
            <a:avLst>
              <a:gd name="adj1" fmla="val 11896"/>
              <a:gd name="adj2" fmla="val -69094"/>
            </a:avLst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Meg van írva, hogy nem csak kenyérrel él az ember.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V.ö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4,4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7454927" y="162989"/>
            <a:ext cx="352532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300" b="1" dirty="0">
                <a:latin typeface="Arial" panose="020B0604020202020204" pitchFamily="34" charset="0"/>
                <a:cs typeface="Arial" panose="020B0604020202020204" pitchFamily="34" charset="0"/>
              </a:rPr>
              <a:t>Az első kísértés: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980" y="5266662"/>
            <a:ext cx="1337385" cy="1333617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76" y="551596"/>
            <a:ext cx="4645895" cy="3097263"/>
          </a:xfrm>
          <a:prstGeom prst="rect">
            <a:avLst/>
          </a:prstGeom>
        </p:spPr>
      </p:pic>
      <p:sp>
        <p:nvSpPr>
          <p:cNvPr id="10" name="Lekerekített téglalapbuborék 9"/>
          <p:cNvSpPr/>
          <p:nvPr/>
        </p:nvSpPr>
        <p:spPr>
          <a:xfrm>
            <a:off x="5741895" y="1392347"/>
            <a:ext cx="3705496" cy="1731990"/>
          </a:xfrm>
          <a:prstGeom prst="wedgeRoundRectCallout">
            <a:avLst>
              <a:gd name="adj1" fmla="val -132169"/>
              <a:gd name="adj2" fmla="val -21597"/>
              <a:gd name="adj3" fmla="val 16667"/>
            </a:avLst>
          </a:prstGeom>
          <a:solidFill>
            <a:schemeClr val="accent3">
              <a:lumMod val="75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Ha Isten Fia vagy, mondd ennek a kőnek, hogy változzék kenyérré.</a:t>
            </a:r>
          </a:p>
        </p:txBody>
      </p:sp>
    </p:spTree>
    <p:extLst>
      <p:ext uri="{BB962C8B-B14F-4D97-AF65-F5344CB8AC3E}">
        <p14:creationId xmlns:p14="http://schemas.microsoft.com/office/powerpoint/2010/main" val="2688216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/>
      <p:bldP spid="10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zelet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1_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6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2481</TotalTime>
  <Words>748</Words>
  <Application>Microsoft Office PowerPoint</Application>
  <PresentationFormat>Bredbild</PresentationFormat>
  <Paragraphs>94</Paragraphs>
  <Slides>19</Slides>
  <Notes>0</Notes>
  <HiddenSlides>0</HiddenSlides>
  <MMClips>3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6</vt:i4>
      </vt:variant>
      <vt:variant>
        <vt:lpstr>Bildrubriker</vt:lpstr>
      </vt:variant>
      <vt:variant>
        <vt:i4>19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Garamond</vt:lpstr>
      <vt:lpstr>Gill Sans MT</vt:lpstr>
      <vt:lpstr>Rockwell</vt:lpstr>
      <vt:lpstr>Rockwell Condensed</vt:lpstr>
      <vt:lpstr>Wingdings</vt:lpstr>
      <vt:lpstr>Wingdings 3</vt:lpstr>
      <vt:lpstr>Szelet</vt:lpstr>
      <vt:lpstr>Parcel</vt:lpstr>
      <vt:lpstr>1_Fabetű</vt:lpstr>
      <vt:lpstr>Office-téma</vt:lpstr>
      <vt:lpstr>1_Parcel</vt:lpstr>
      <vt:lpstr>Organikus</vt:lpstr>
      <vt:lpstr>PowerPoint-presentation</vt:lpstr>
      <vt:lpstr>Jézus megkísértése  </vt:lpstr>
      <vt:lpstr>PowerPoint-presentation</vt:lpstr>
      <vt:lpstr>Hallgasd meg ezt az éneket! </vt:lpstr>
      <vt:lpstr>Egy kis szójátékos ráhangolás a mai hittanóra témájához</vt:lpstr>
      <vt:lpstr>Beszélgessetek arról, hogy mit jelent a kísértés szó!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Isten igéjéből meríthetünk erőt és válaszokat a kísértés idején</vt:lpstr>
      <vt:lpstr>PowerPoint-presentation</vt:lpstr>
      <vt:lpstr>Hallgasd meg ezt az éneket! 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Készítsétek az Úr útját!</dc:title>
  <dc:creator>Csőri-Czinkos Gergő</dc:creator>
  <cp:lastModifiedBy>Melinda Gal</cp:lastModifiedBy>
  <cp:revision>157</cp:revision>
  <dcterms:created xsi:type="dcterms:W3CDTF">2020-12-21T09:10:28Z</dcterms:created>
  <dcterms:modified xsi:type="dcterms:W3CDTF">2025-02-13T22:18:26Z</dcterms:modified>
</cp:coreProperties>
</file>