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47" r:id="rId8"/>
  </p:sldMasterIdLst>
  <p:sldIdLst>
    <p:sldId id="278" r:id="rId9"/>
    <p:sldId id="260" r:id="rId10"/>
    <p:sldId id="256" r:id="rId11"/>
    <p:sldId id="276" r:id="rId12"/>
    <p:sldId id="261" r:id="rId13"/>
    <p:sldId id="267" r:id="rId14"/>
    <p:sldId id="258" r:id="rId15"/>
    <p:sldId id="266" r:id="rId16"/>
    <p:sldId id="272" r:id="rId17"/>
    <p:sldId id="257" r:id="rId18"/>
    <p:sldId id="271" r:id="rId19"/>
    <p:sldId id="269" r:id="rId20"/>
    <p:sldId id="270" r:id="rId21"/>
    <p:sldId id="273" r:id="rId22"/>
    <p:sldId id="274" r:id="rId23"/>
    <p:sldId id="275" r:id="rId24"/>
    <p:sldId id="262" r:id="rId25"/>
    <p:sldId id="263" r:id="rId26"/>
    <p:sldId id="265" r:id="rId27"/>
    <p:sldId id="277" r:id="rId28"/>
    <p:sldId id="26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826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715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2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46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378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1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8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0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28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97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6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1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61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77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50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83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6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2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5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9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4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55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4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7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4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57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9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3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55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0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67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502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10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45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76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26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223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360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93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71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61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29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90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23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111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0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42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5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03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03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2025. 01. 24.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bal%C3%B5es-anivers%C3%A1rio-sauda%C3%A7%C3%A3o-298144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hyperlink" Target="https://abibliamindenkie.hu/uj/PSA/51/" TargetMode="Externa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hu/tajak/eg/nap-legkor-naplemente-felhos-levego-felho-felho-napfeny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7.xml"/><Relationship Id="rId1" Type="http://schemas.openxmlformats.org/officeDocument/2006/relationships/video" Target="https://www.youtube.com/embed/vLvd7m-5cW8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ballong, Partyprylar&#10;&#10;Automatiskt genererad beskrivning">
            <a:extLst>
              <a:ext uri="{FF2B5EF4-FFF2-40B4-BE49-F238E27FC236}">
                <a16:creationId xmlns:a16="http://schemas.microsoft.com/office/drawing/2014/main" id="{1EDE3F96-09F6-1158-FFCE-2C7974A9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252412"/>
            <a:ext cx="11875624" cy="6353175"/>
          </a:xfrm>
          <a:prstGeom prst="rect">
            <a:avLst/>
          </a:prstGeom>
        </p:spPr>
      </p:pic>
      <p:sp>
        <p:nvSpPr>
          <p:cNvPr id="8" name="Stjärna: 6 punkter 7">
            <a:extLst>
              <a:ext uri="{FF2B5EF4-FFF2-40B4-BE49-F238E27FC236}">
                <a16:creationId xmlns:a16="http://schemas.microsoft.com/office/drawing/2014/main" id="{7C26D072-8FC4-04D3-F13C-6DC792AAFA21}"/>
              </a:ext>
            </a:extLst>
          </p:cNvPr>
          <p:cNvSpPr/>
          <p:nvPr/>
        </p:nvSpPr>
        <p:spPr>
          <a:xfrm>
            <a:off x="7810981" y="1794074"/>
            <a:ext cx="2801073" cy="2534857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latin typeface="Comic Sans MS" panose="030F0702030302020204" pitchFamily="66" charset="0"/>
            </a:endParaRPr>
          </a:p>
          <a:p>
            <a:pPr algn="ctr"/>
            <a:endParaRPr lang="hu-HU" sz="2800" b="1" dirty="0">
              <a:latin typeface="Comic Sans MS" panose="030F0702030302020204" pitchFamily="66" charset="0"/>
            </a:endParaRPr>
          </a:p>
          <a:p>
            <a:pPr algn="ctr"/>
            <a:r>
              <a:rPr lang="hu-HU" sz="2800" b="1" dirty="0">
                <a:latin typeface="Comic Sans MS" panose="030F0702030302020204" pitchFamily="66" charset="0"/>
              </a:rPr>
              <a:t>Ábel</a:t>
            </a:r>
          </a:p>
          <a:p>
            <a:pPr algn="ctr"/>
            <a:endParaRPr lang="hu-HU" dirty="0"/>
          </a:p>
          <a:p>
            <a:pPr algn="ctr"/>
            <a:endParaRPr lang="sv-SE" sz="2000" b="1" dirty="0"/>
          </a:p>
        </p:txBody>
      </p:sp>
      <p:sp>
        <p:nvSpPr>
          <p:cNvPr id="9" name="Stjärna: 6 punkter 8">
            <a:extLst>
              <a:ext uri="{FF2B5EF4-FFF2-40B4-BE49-F238E27FC236}">
                <a16:creationId xmlns:a16="http://schemas.microsoft.com/office/drawing/2014/main" id="{A69D5BF0-1E21-E997-F2EE-619EDC1E6355}"/>
              </a:ext>
            </a:extLst>
          </p:cNvPr>
          <p:cNvSpPr/>
          <p:nvPr/>
        </p:nvSpPr>
        <p:spPr>
          <a:xfrm>
            <a:off x="2147105" y="1794074"/>
            <a:ext cx="2627453" cy="2395959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b="1" dirty="0">
              <a:latin typeface="Lucida Handwriting" panose="03010101010101010101" pitchFamily="66" charset="0"/>
            </a:endParaRPr>
          </a:p>
          <a:p>
            <a:pPr algn="ctr"/>
            <a:r>
              <a:rPr lang="hu-HU" sz="2800" b="1" dirty="0">
                <a:latin typeface="Lucida Handwriting" panose="03010101010101010101" pitchFamily="66" charset="0"/>
              </a:rPr>
              <a:t>B.Nóra </a:t>
            </a:r>
          </a:p>
          <a:p>
            <a:pPr algn="ctr"/>
            <a:endParaRPr lang="sv-SE" dirty="0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104FE28D-F5D7-3998-B9A7-9E2A3BF328A1}"/>
              </a:ext>
            </a:extLst>
          </p:cNvPr>
          <p:cNvSpPr/>
          <p:nvPr/>
        </p:nvSpPr>
        <p:spPr>
          <a:xfrm>
            <a:off x="3889094" y="1562583"/>
            <a:ext cx="4803493" cy="6597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FF000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Isten éltessen Téged!</a:t>
            </a:r>
            <a:endParaRPr lang="sv-SE" sz="2800" dirty="0">
              <a:solidFill>
                <a:srgbClr val="FF0000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9456B6BF-888B-22B1-959F-FEB786CA5758}"/>
              </a:ext>
            </a:extLst>
          </p:cNvPr>
          <p:cNvSpPr/>
          <p:nvPr/>
        </p:nvSpPr>
        <p:spPr>
          <a:xfrm>
            <a:off x="4845934" y="2976925"/>
            <a:ext cx="2893671" cy="111117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hu-HU" sz="2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az a nap, amit az Úr rendelt! Zsoltárok118,24</a:t>
            </a:r>
            <a:endParaRPr lang="sv-SE" sz="2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5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11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5486" y="347321"/>
            <a:ext cx="7218039" cy="1113629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 volt Keresztelő János?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69300" y="1749373"/>
            <a:ext cx="9761075" cy="4977998"/>
          </a:xfrm>
          <a:solidFill>
            <a:schemeClr val="accent4">
              <a:lumMod val="60000"/>
              <a:lumOff val="40000"/>
              <a:alpha val="58000"/>
            </a:schemeClr>
          </a:solidFill>
        </p:spPr>
        <p:txBody>
          <a:bodyPr>
            <a:no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Jézus útkészítőjének nevezzük.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által kiválasztott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próféta volt.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Papi családból származott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 Szülei: Zakariás és Erzsébet.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Egyszerű életet élt és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Júdea pusztájában lakott.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Teveszőr ruhát viselt, sáskát és vadmézet evett.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Azt hirdette az embereknek, hogy térjenek meg és keresztelkedjenek meg.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Arról tanított, hogy eljön a Messiás, és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mindenkinek fel kell készülnie a Vele való találkozásra.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5" y="5149361"/>
            <a:ext cx="131685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98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0530" y="370323"/>
            <a:ext cx="10766596" cy="92997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biblia beszél keresztelő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jánosról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54873" y="2018750"/>
            <a:ext cx="11702655" cy="463459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Megjelent egy ember,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akit Isten küldött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, akinek a neve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János.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 Ő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tanúként jött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, hogy bizonyságot tegyen a világosságról,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hogy mindenki higgyen általa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. Nem ő volt a világosság, de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bizonyságot kellett tennie a világosságról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.  János 1,6-8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Amikor megkérdezték tőle, hogy kicsoda, ő így felelt nekik: „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Én kiáltó hang vagyok a pusztában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: egyengessétek az Úr útját, ahogyan Ézsaiás próféta megmondta.”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1,23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többen úgy vélték, hogy Keresztelő János az eljövendő Messiás, János azonban világossá tette, hogy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őnála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nagyobb az, aki utána jön.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. János 1,29-30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2" y="370323"/>
            <a:ext cx="1440973" cy="1436914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500846" y="1397727"/>
            <a:ext cx="8336280" cy="483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Figyelmesen olvasd el a szöveget!</a:t>
            </a:r>
          </a:p>
        </p:txBody>
      </p:sp>
    </p:spTree>
    <p:extLst>
      <p:ext uri="{BB962C8B-B14F-4D97-AF65-F5344CB8AC3E}">
        <p14:creationId xmlns:p14="http://schemas.microsoft.com/office/powerpoint/2010/main" val="309581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"/>
            <a:ext cx="12191999" cy="68736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5547" y="248402"/>
            <a:ext cx="10364451" cy="100345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Keresztelő János egy különleges feladatot kapott: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49086" y="1328057"/>
            <a:ext cx="8469085" cy="1796143"/>
          </a:xfrm>
          <a:solidFill>
            <a:schemeClr val="accent3">
              <a:lumMod val="60000"/>
              <a:lumOff val="40000"/>
              <a:alpha val="5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Ő Készítette fel az embereket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Jézussal való találkozásra.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Sokan hittek a szavának és a Jordán folyóhoz gyűltek, hogy megkeresztelje őket.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így tanította őket:</a:t>
            </a:r>
          </a:p>
        </p:txBody>
      </p:sp>
      <p:sp>
        <p:nvSpPr>
          <p:cNvPr id="4" name="Ellipszis buborék 3"/>
          <p:cNvSpPr/>
          <p:nvPr/>
        </p:nvSpPr>
        <p:spPr>
          <a:xfrm>
            <a:off x="1491343" y="2971800"/>
            <a:ext cx="10112829" cy="3712029"/>
          </a:xfrm>
          <a:prstGeom prst="wedgeEllipseCallout">
            <a:avLst>
              <a:gd name="adj1" fmla="val 48777"/>
              <a:gd name="adj2" fmla="val -34668"/>
            </a:avLst>
          </a:prstGeom>
          <a:solidFill>
            <a:schemeClr val="accent4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Minden fát, amely nem terem gyümölcsöt, kivágnak, és tűzre vetnek. 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Ne legyetek a terméketlen fához hasonlók! 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Jó gyümölcs nélkül nem ér az semmit! 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Ne áltassátok magatokat ezt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mondogatva: Ábrahám a mi atyánk! 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Hiába emlegetitek a nevét, ha nem követitek a tetteit.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Teremjetek inkább jó gyümölcsöket!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7" y="4356847"/>
            <a:ext cx="1887792" cy="18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ite pampas grasses near body of water at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4050161" y="1936786"/>
            <a:ext cx="6596743" cy="3424107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Ezt Kérdezte a sokaság Jánostól. </a:t>
            </a:r>
          </a:p>
        </p:txBody>
      </p:sp>
      <p:sp>
        <p:nvSpPr>
          <p:cNvPr id="4" name="Felhő 3"/>
          <p:cNvSpPr/>
          <p:nvPr/>
        </p:nvSpPr>
        <p:spPr>
          <a:xfrm rot="21072844">
            <a:off x="287689" y="470584"/>
            <a:ext cx="6868885" cy="1349829"/>
          </a:xfrm>
          <a:prstGeom prst="cloudCallout">
            <a:avLst>
              <a:gd name="adj1" fmla="val -8783"/>
              <a:gd name="adj2" fmla="val 8793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akkor mit tegyünk?</a:t>
            </a:r>
          </a:p>
        </p:txBody>
      </p:sp>
      <p:sp>
        <p:nvSpPr>
          <p:cNvPr id="6" name="Ellipszis buborék 5"/>
          <p:cNvSpPr/>
          <p:nvPr/>
        </p:nvSpPr>
        <p:spPr>
          <a:xfrm>
            <a:off x="951540" y="2383167"/>
            <a:ext cx="10406742" cy="2290995"/>
          </a:xfrm>
          <a:prstGeom prst="wedgeEllipseCallout">
            <a:avLst>
              <a:gd name="adj1" fmla="val -56863"/>
              <a:gd name="adj2" fmla="val 6164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Akinek van két ruhája, adja oda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egyiket annak, akinek egy sincs, és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akinek van ennivalója, az is hasonlóan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tegyen! – szólt János.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8" y="5029201"/>
            <a:ext cx="1554110" cy="1549732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394100" y="4766334"/>
            <a:ext cx="6435699" cy="1812599"/>
          </a:xfrm>
          <a:prstGeom prst="foldedCorne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Mit gondoltok erről?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Beszéljétek meg, szerintetek hogyan készülhetünk a Jézussal való találkozásra?</a:t>
            </a:r>
          </a:p>
        </p:txBody>
      </p:sp>
    </p:spTree>
    <p:extLst>
      <p:ext uri="{BB962C8B-B14F-4D97-AF65-F5344CB8AC3E}">
        <p14:creationId xmlns:p14="http://schemas.microsoft.com/office/powerpoint/2010/main" val="218393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6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6" y="430258"/>
            <a:ext cx="10364451" cy="860659"/>
          </a:xfr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Beszéljétek meg a következőket!</a:t>
            </a:r>
          </a:p>
        </p:txBody>
      </p:sp>
      <p:sp>
        <p:nvSpPr>
          <p:cNvPr id="5" name="Felhő 4"/>
          <p:cNvSpPr/>
          <p:nvPr/>
        </p:nvSpPr>
        <p:spPr>
          <a:xfrm>
            <a:off x="233083" y="1290917"/>
            <a:ext cx="7983637" cy="3523771"/>
          </a:xfrm>
          <a:prstGeom prst="cloudCallout">
            <a:avLst>
              <a:gd name="adj1" fmla="val 56572"/>
              <a:gd name="adj2" fmla="val -33862"/>
            </a:avLst>
          </a:prstGeom>
          <a:solidFill>
            <a:schemeClr val="accent3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jelent, ha Isten Igéjéhez igazodunk? </a:t>
            </a:r>
          </a:p>
          <a:p>
            <a:pPr marL="514350" indent="-514350" algn="ctr">
              <a:buAutoNum type="arabicPeriod"/>
            </a:pP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</a:t>
            </a:r>
            <a:r>
              <a:rPr lang="hu-HU" sz="30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hogyha </a:t>
            </a: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csupán emberi elvárásoknak akarunk megfelelni?</a:t>
            </a:r>
          </a:p>
        </p:txBody>
      </p:sp>
    </p:spTree>
    <p:extLst>
      <p:ext uri="{BB962C8B-B14F-4D97-AF65-F5344CB8AC3E}">
        <p14:creationId xmlns:p14="http://schemas.microsoft.com/office/powerpoint/2010/main" val="4180035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834" y="303623"/>
            <a:ext cx="1387113" cy="137161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475130" y="222940"/>
            <a:ext cx="9359152" cy="94247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Keresztelő János arra bátorította a népet, hogy tartsanak igaz bűnbánatot, térjenek meg és magukat megtisztítva készüljenek a Jézussal való találkozásra.</a:t>
            </a:r>
          </a:p>
        </p:txBody>
      </p:sp>
      <p:sp>
        <p:nvSpPr>
          <p:cNvPr id="9" name="Téglalap 8"/>
          <p:cNvSpPr/>
          <p:nvPr/>
        </p:nvSpPr>
        <p:spPr>
          <a:xfrm>
            <a:off x="6140822" y="1934600"/>
            <a:ext cx="5907742" cy="44935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Ez azt jelenti számunkra, hogy imádságban végig gondoljuk életünket, dolgainkat. Megvizsgáljuk magunkat, mi volt az, amiben esetleg hibáztunk és bocsánatot kérünk. 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Ezt a folyamatot bűnbánatnak nevezzük.  Amikor igazán bánkódunk bűneink miatt és meg is valljuk azokat Isten előtt.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Az önvizsgálatban sokat segít Isten Igéje, ami rávilágít tetteinkre, és motivál arra is, hogy Isten tetszése szerint éljünk.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7" y="2057692"/>
            <a:ext cx="5715881" cy="38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7"/>
            <a:ext cx="12192000" cy="685190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72720" y="949048"/>
            <a:ext cx="8138160" cy="1330959"/>
          </a:xfrm>
          <a:solidFill>
            <a:schemeClr val="accent4">
              <a:lumMod val="20000"/>
              <a:lumOff val="80000"/>
              <a:alpha val="64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Most gondold végig néhány percben, hogy melyek azok a dolgok vagy tettek, amiket bánsz.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Őszinte szívvel fogalmazz meg egy imádságot is.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180" y="160735"/>
            <a:ext cx="1603348" cy="1576626"/>
          </a:xfrm>
          <a:prstGeom prst="rect">
            <a:avLst/>
          </a:prstGeom>
        </p:spPr>
      </p:pic>
      <p:sp>
        <p:nvSpPr>
          <p:cNvPr id="6" name="Folyamatábra: Dokumentum 5"/>
          <p:cNvSpPr/>
          <p:nvPr/>
        </p:nvSpPr>
        <p:spPr>
          <a:xfrm>
            <a:off x="139378" y="2466862"/>
            <a:ext cx="9705661" cy="4432898"/>
          </a:xfrm>
          <a:prstGeom prst="flowChartDocument">
            <a:avLst/>
          </a:prstGeom>
          <a:solidFill>
            <a:schemeClr val="tx2">
              <a:lumMod val="20000"/>
              <a:lumOff val="80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endParaRPr lang="hu-HU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Bibliában, a zsoltárok könyvében sokféle bűnbánati zsoltár is olvasható, amelyekben az írók Istenhez fordulnak segítségért.</a:t>
            </a:r>
          </a:p>
          <a:p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egyik legismertebb közülük Dávid bűnbánati </a:t>
            </a:r>
            <a:r>
              <a:rPr lang="hu-HU" sz="2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zsoltára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amelynek hangszeres feldolgozása is van. </a:t>
            </a:r>
          </a:p>
          <a:p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kíváncsi vagy az énekes feldolgozásra, akkor </a:t>
            </a:r>
            <a:r>
              <a:rPr lang="hu-HU" sz="2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erre az ikonra.</a:t>
            </a:r>
          </a:p>
          <a:p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pedig elolvashatod az 51. zsoltárt.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Kattints ide!</a:t>
            </a:r>
          </a:p>
          <a:p>
            <a:pPr algn="ctr"/>
            <a:endParaRPr lang="hu-HU" dirty="0"/>
          </a:p>
        </p:txBody>
      </p:sp>
      <p:pic>
        <p:nvPicPr>
          <p:cNvPr id="8" name="Teremts bennem tiszta szíve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3520" y="4295677"/>
            <a:ext cx="1270000" cy="1270000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 flipV="1">
            <a:off x="9205546" y="4930677"/>
            <a:ext cx="725854" cy="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kerekített téglalap 11"/>
          <p:cNvSpPr/>
          <p:nvPr/>
        </p:nvSpPr>
        <p:spPr>
          <a:xfrm>
            <a:off x="2367280" y="213360"/>
            <a:ext cx="7498080" cy="690880"/>
          </a:xfrm>
          <a:prstGeom prst="roundRect">
            <a:avLst/>
          </a:prstGeom>
          <a:solidFill>
            <a:srgbClr val="6E779A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Tedd személyessé!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375" y="5275384"/>
            <a:ext cx="1408515" cy="14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61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2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225"/>
            <a:ext cx="12273023" cy="69035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24763" y="247269"/>
            <a:ext cx="8911687" cy="17022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Készítsd el az online feladatot!</a:t>
            </a:r>
          </a:p>
        </p:txBody>
      </p:sp>
    </p:spTree>
    <p:extLst>
      <p:ext uri="{BB962C8B-B14F-4D97-AF65-F5344CB8AC3E}">
        <p14:creationId xmlns:p14="http://schemas.microsoft.com/office/powerpoint/2010/main" val="16182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78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2357" y="202330"/>
            <a:ext cx="8733734" cy="1013012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az ifjúsági éneket! </a:t>
            </a:r>
            <a:br>
              <a:rPr lang="hu-HU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pic>
        <p:nvPicPr>
          <p:cNvPr id="8" name="Új szívet adj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271" y="1491868"/>
            <a:ext cx="1633183" cy="16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"/>
            <a:ext cx="12192000" cy="6858000"/>
          </a:xfrm>
          <a:prstGeom prst="rect">
            <a:avLst/>
          </a:prstGeo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493204" y="3156575"/>
            <a:ext cx="7616654" cy="1477328"/>
          </a:xfrm>
          <a:prstGeom prst="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„Lelkem várja az Urat, jobban,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 az őrök a reggelt…”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Zsoltárok 130,6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350968"/>
            <a:ext cx="10844899" cy="1193184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Tanuld meg most </a:t>
            </a:r>
            <a:r>
              <a:rPr kumimoji="0" lang="hu-HU" sz="3000" b="0" i="0" u="none" strike="noStrike" kern="1200" cap="none" spc="0" normalizeH="0" baseline="0" noProof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aranymondást, 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mondd el hangosan is!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104" y="2520107"/>
            <a:ext cx="1321895" cy="1272937"/>
          </a:xfrm>
          <a:prstGeom prst="rect">
            <a:avLst/>
          </a:prstGeom>
        </p:spPr>
      </p:pic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A0FD00-701B-8CBF-F6DE-A0D3F083E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87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90" y="1563246"/>
            <a:ext cx="5128851" cy="51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367341" y="1180618"/>
            <a:ext cx="58246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Dicsértessék a Jézus Krisztus!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 vár a mi Istenünk!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483636" y="3429000"/>
            <a:ext cx="3995856" cy="29023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hittanórán Keresztelő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Jánosról 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az ő különös szolgálatáról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szó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natur, Efterglöd, skymning&#10;&#10;Automatiskt genererad beskrivning">
            <a:extLst>
              <a:ext uri="{FF2B5EF4-FFF2-40B4-BE49-F238E27FC236}">
                <a16:creationId xmlns:a16="http://schemas.microsoft.com/office/drawing/2014/main" id="{AC7B41B0-DEEA-28FE-E8C8-7387F3C19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Kép 3">
            <a:extLst>
              <a:ext uri="{FF2B5EF4-FFF2-40B4-BE49-F238E27FC236}">
                <a16:creationId xmlns:a16="http://schemas.microsoft.com/office/drawing/2014/main" id="{D41B5FFF-FADC-BC3E-47A5-AC37D079935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" y="54197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03D2C74-5DB5-83B5-CB8C-23078E9D5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2" y="5743607"/>
            <a:ext cx="4056077" cy="92231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1841ADF-03AD-470F-9FE7-4837D8221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298" y="540916"/>
            <a:ext cx="5796506" cy="57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5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" y="0"/>
            <a:ext cx="12188541" cy="685846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" y="74758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916006" y="628002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6953" y="5061857"/>
            <a:ext cx="10299682" cy="1645512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/>
              <a:t>Készítsétek az Úr útját! 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1271847" y="266007"/>
            <a:ext cx="8794865" cy="914400"/>
          </a:xfrm>
          <a:prstGeom prst="roundRect">
            <a:avLst/>
          </a:prstGeom>
          <a:solidFill>
            <a:srgbClr val="0070C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JÉZUS UTAT MUTAT A DÖNTÉSEINKBEN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240" y="1265145"/>
            <a:ext cx="7195297" cy="31623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03433" y="3638550"/>
            <a:ext cx="5018910" cy="532534"/>
          </a:xfrm>
        </p:spPr>
        <p:txBody>
          <a:bodyPr>
            <a:no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Keresztelő János története</a:t>
            </a:r>
          </a:p>
        </p:txBody>
      </p:sp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Uram tehozzad futok">
            <a:hlinkClick r:id="" action="ppaction://media"/>
            <a:extLst>
              <a:ext uri="{FF2B5EF4-FFF2-40B4-BE49-F238E27FC236}">
                <a16:creationId xmlns:a16="http://schemas.microsoft.com/office/drawing/2014/main" id="{5AABB26E-2ED5-497C-7DBF-C166786B53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4952" y="1178484"/>
            <a:ext cx="9850056" cy="556505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AC1A5C72-84C6-61AD-0AC3-F955E624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358816"/>
            <a:ext cx="11528385" cy="752354"/>
          </a:xfrm>
          <a:gradFill flip="none" rotWithShape="1">
            <a:gsLst>
              <a:gs pos="3000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</a:p>
        </p:txBody>
      </p:sp>
    </p:spTree>
    <p:extLst>
      <p:ext uri="{BB962C8B-B14F-4D97-AF65-F5344CB8AC3E}">
        <p14:creationId xmlns:p14="http://schemas.microsoft.com/office/powerpoint/2010/main" val="48846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Átellenes sarkain levágott téglalap 4"/>
          <p:cNvSpPr/>
          <p:nvPr/>
        </p:nvSpPr>
        <p:spPr>
          <a:xfrm>
            <a:off x="5743673" y="503181"/>
            <a:ext cx="6099781" cy="2152773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GONDOLKOZZUNK!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Hogyan „futhatunk” Jézushoz?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jelenthet az „élő víz” kifejezés? </a:t>
            </a: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Kép 6">
            <a:extLst>
              <a:ext uri="{FF2B5EF4-FFF2-40B4-BE49-F238E27FC236}">
                <a16:creationId xmlns:a16="http://schemas.microsoft.com/office/drawing/2014/main" id="{4FB83C18-8A9D-8D8B-C39A-685BD7D3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7" y="212442"/>
            <a:ext cx="1383531" cy="13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705" y="889000"/>
            <a:ext cx="4371975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Mi jut eszedbe, ha ezeket látod?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5493" y="4272249"/>
            <a:ext cx="2857500" cy="1600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929">
            <a:off x="811729" y="3871994"/>
            <a:ext cx="4786313" cy="24007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01" y="368467"/>
            <a:ext cx="1383531" cy="1367125"/>
          </a:xfrm>
          <a:prstGeom prst="rect">
            <a:avLst/>
          </a:prstGeom>
        </p:spPr>
      </p:pic>
      <p:sp>
        <p:nvSpPr>
          <p:cNvPr id="8" name="Folyamatábra: Másik feldolgozás 7"/>
          <p:cNvSpPr/>
          <p:nvPr/>
        </p:nvSpPr>
        <p:spPr>
          <a:xfrm>
            <a:off x="9010651" y="3667124"/>
            <a:ext cx="2733674" cy="23336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útburkolat-javítás,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aszfaltozás,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új járda készítés.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976">
            <a:off x="7045830" y="671916"/>
            <a:ext cx="4028186" cy="26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0189" cy="6864901"/>
          </a:xfrm>
          <a:prstGeom prst="rect">
            <a:avLst/>
          </a:prstGeom>
        </p:spPr>
      </p:pic>
      <p:sp>
        <p:nvSpPr>
          <p:cNvPr id="5" name="Folyamatábra: Másik feldolgozás 4"/>
          <p:cNvSpPr/>
          <p:nvPr/>
        </p:nvSpPr>
        <p:spPr>
          <a:xfrm>
            <a:off x="4405746" y="199506"/>
            <a:ext cx="5370022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Nézzétek meg jól ezt a képet! 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Beszélgessetek a kérdésekről!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422" y="288452"/>
            <a:ext cx="1192312" cy="1187960"/>
          </a:xfrm>
          <a:prstGeom prst="rect">
            <a:avLst/>
          </a:prstGeom>
        </p:spPr>
      </p:pic>
      <p:sp>
        <p:nvSpPr>
          <p:cNvPr id="7" name="Felfelé nyílbuborék 6"/>
          <p:cNvSpPr/>
          <p:nvPr/>
        </p:nvSpPr>
        <p:spPr>
          <a:xfrm>
            <a:off x="819150" y="4786053"/>
            <a:ext cx="10001249" cy="1903615"/>
          </a:xfrm>
          <a:prstGeom prst="upArrowCallout">
            <a:avLst/>
          </a:prstGeom>
          <a:solidFill>
            <a:schemeClr val="accent3">
              <a:alpha val="78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Milyen tevekénységet végeznek a képen látható emberek?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 gondoltok, nehéz vagy könnyű a munkájuk?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Mire kell figyelniük?  </a:t>
            </a:r>
          </a:p>
        </p:txBody>
      </p:sp>
    </p:spTree>
    <p:extLst>
      <p:ext uri="{BB962C8B-B14F-4D97-AF65-F5344CB8AC3E}">
        <p14:creationId xmlns:p14="http://schemas.microsoft.com/office/powerpoint/2010/main" val="2632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"/>
            <a:ext cx="12192000" cy="686511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9100" y="365126"/>
            <a:ext cx="9124950" cy="996950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100" y="1533525"/>
            <a:ext cx="9124950" cy="4857749"/>
          </a:xfrm>
          <a:solidFill>
            <a:schemeClr val="bg1">
              <a:alpha val="66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Az útkészítéshez jól összehangolt munkára van szükség.</a:t>
            </a:r>
          </a:p>
          <a:p>
            <a:pPr>
              <a:lnSpc>
                <a:spcPct val="120000"/>
              </a:lnSpc>
            </a:pP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Jézus korában a legjobb útépítők a rómaiak voltak. </a:t>
            </a:r>
          </a:p>
          <a:p>
            <a:pPr>
              <a:lnSpc>
                <a:spcPct val="120000"/>
              </a:lnSpc>
            </a:pP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Ha kellett, a völgyeket feltöltötték, az egyenetlen talajt kiegyenlítették. </a:t>
            </a:r>
          </a:p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Mély alapot ástak és több rétegben rakták le a különböző méretű köveket. </a:t>
            </a:r>
          </a:p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Az út két oldala lefelé lejtett, hogy elvezesse az esővizet. </a:t>
            </a:r>
          </a:p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A tetejét sima kövekkel burkolták. </a:t>
            </a:r>
          </a:p>
          <a:p>
            <a:pPr>
              <a:lnSpc>
                <a:spcPct val="120000"/>
              </a:lnSpc>
            </a:pP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Az útépítés célja a gyors közlekedés biztosítása volt. </a:t>
            </a:r>
          </a:p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Ezt leginkább a hadsereg miatt tartották fontosnak. </a:t>
            </a:r>
          </a:p>
          <a:p>
            <a:pPr>
              <a:lnSpc>
                <a:spcPct val="120000"/>
              </a:lnSpc>
            </a:pP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Az uralkodó látogatása különleges esemény volt. Érkezése előtt is igyekeztek az utakat rendbe rakni. </a:t>
            </a:r>
          </a:p>
          <a:p>
            <a:pPr>
              <a:lnSpc>
                <a:spcPct val="120000"/>
              </a:lnSpc>
            </a:pP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Nem fordulhatott elő, hogy a legfontosabb ember úthiba miatt ne tudjon továbbmenni.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75" y="709747"/>
            <a:ext cx="131685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017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565" y="4441371"/>
            <a:ext cx="11308975" cy="2147688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rmAutofit/>
          </a:bodyPr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Beszéljétek meg, ti hogyan készültök és mit terveztetek erre az évre!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Mitől lehet más ez az év, mint az előző?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Gondolataitokat leírhatjátok naplótokba, füzetetekbe.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7087" y="5151642"/>
            <a:ext cx="1558488" cy="15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8.xml><?xml version="1.0" encoding="utf-8"?>
<a:theme xmlns:a="http://schemas.openxmlformats.org/drawingml/2006/main" name="1_Cseppecske">
  <a:themeElements>
    <a:clrScheme name="Cseppecsk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534</TotalTime>
  <Words>954</Words>
  <Application>Microsoft Office PowerPoint</Application>
  <PresentationFormat>Bredbild</PresentationFormat>
  <Paragraphs>107</Paragraphs>
  <Slides>21</Slides>
  <Notes>0</Notes>
  <HiddenSlides>0</HiddenSlides>
  <MMClips>3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21</vt:i4>
      </vt:variant>
    </vt:vector>
  </HeadingPairs>
  <TitlesOfParts>
    <vt:vector size="42" baseType="lpstr">
      <vt:lpstr>Arial</vt:lpstr>
      <vt:lpstr>Calibri</vt:lpstr>
      <vt:lpstr>Calibri Light</vt:lpstr>
      <vt:lpstr>Cavolini</vt:lpstr>
      <vt:lpstr>Century Gothic</vt:lpstr>
      <vt:lpstr>Comic Sans MS</vt:lpstr>
      <vt:lpstr>Gill Sans MT</vt:lpstr>
      <vt:lpstr>Lucida Handwriting</vt:lpstr>
      <vt:lpstr>Rockwell</vt:lpstr>
      <vt:lpstr>Rockwell Condensed</vt:lpstr>
      <vt:lpstr>Tw Cen MT</vt:lpstr>
      <vt:lpstr>Wingdings</vt:lpstr>
      <vt:lpstr>Wingdings 3</vt:lpstr>
      <vt:lpstr>Szelet</vt:lpstr>
      <vt:lpstr>Cseppecske</vt:lpstr>
      <vt:lpstr>Parcel</vt:lpstr>
      <vt:lpstr>1_Fabetű</vt:lpstr>
      <vt:lpstr>Office-téma</vt:lpstr>
      <vt:lpstr>Fabetű</vt:lpstr>
      <vt:lpstr>1_Parcel</vt:lpstr>
      <vt:lpstr>1_Cseppecske</vt:lpstr>
      <vt:lpstr>PowerPoint-presentation</vt:lpstr>
      <vt:lpstr>PowerPoint-presentation</vt:lpstr>
      <vt:lpstr>Készítsétek az Úr útját! </vt:lpstr>
      <vt:lpstr>Hallgasd meg ezt az éneket! </vt:lpstr>
      <vt:lpstr>PowerPoint-presentation</vt:lpstr>
      <vt:lpstr>Mi jut eszedbe, ha ezeket látod? </vt:lpstr>
      <vt:lpstr>PowerPoint-presentation</vt:lpstr>
      <vt:lpstr>Tudod-e?</vt:lpstr>
      <vt:lpstr>PowerPoint-presentation</vt:lpstr>
      <vt:lpstr>KI volt Keresztelő János?</vt:lpstr>
      <vt:lpstr>a biblia beszél keresztelő jánosról</vt:lpstr>
      <vt:lpstr>Keresztelő János egy különleges feladatot kapott:</vt:lpstr>
      <vt:lpstr>PowerPoint-presentation</vt:lpstr>
      <vt:lpstr>Beszéljétek meg a következőket!</vt:lpstr>
      <vt:lpstr>PowerPoint-presentation</vt:lpstr>
      <vt:lpstr>PowerPoint-presentation</vt:lpstr>
      <vt:lpstr>Készítsd el az online feladatot!</vt:lpstr>
      <vt:lpstr>Hallgasd meg az ifjúsági éneket! 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Melinda Gal</cp:lastModifiedBy>
  <cp:revision>76</cp:revision>
  <dcterms:created xsi:type="dcterms:W3CDTF">2020-12-21T09:10:28Z</dcterms:created>
  <dcterms:modified xsi:type="dcterms:W3CDTF">2025-01-24T17:49:46Z</dcterms:modified>
</cp:coreProperties>
</file>