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0"/>
  </p:notesMasterIdLst>
  <p:sldIdLst>
    <p:sldId id="302" r:id="rId2"/>
    <p:sldId id="285" r:id="rId3"/>
    <p:sldId id="328" r:id="rId4"/>
    <p:sldId id="335" r:id="rId5"/>
    <p:sldId id="336" r:id="rId6"/>
    <p:sldId id="345" r:id="rId7"/>
    <p:sldId id="339" r:id="rId8"/>
    <p:sldId id="341" r:id="rId9"/>
    <p:sldId id="329" r:id="rId10"/>
    <p:sldId id="344" r:id="rId11"/>
    <p:sldId id="338" r:id="rId12"/>
    <p:sldId id="327" r:id="rId13"/>
    <p:sldId id="340" r:id="rId14"/>
    <p:sldId id="303" r:id="rId15"/>
    <p:sldId id="291" r:id="rId16"/>
    <p:sldId id="290" r:id="rId17"/>
    <p:sldId id="342" r:id="rId18"/>
    <p:sldId id="34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DAB"/>
    <a:srgbClr val="DCD4B2"/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0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18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51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45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383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295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328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836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60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27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046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12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28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27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82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628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4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2024. 11. 29.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150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ateteka.hu/05-adventi-naptara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hu/resource/25785301/adven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kateteka.hu/05-adventi-naptara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61768" y="449001"/>
            <a:ext cx="9848916" cy="117100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Ünnepeljünk együtt!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52718" y="2959546"/>
            <a:ext cx="4958000" cy="741871"/>
          </a:xfrm>
        </p:spPr>
        <p:txBody>
          <a:bodyPr>
            <a:normAutofit fontScale="25000" lnSpcReduction="20000"/>
          </a:bodyPr>
          <a:lstStyle/>
          <a:p>
            <a:r>
              <a:rPr lang="hu-HU" sz="9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Adventi várakozás </a:t>
            </a:r>
            <a:br>
              <a:rPr lang="hu-HU" sz="9600" dirty="0"/>
            </a:br>
            <a:endParaRPr lang="hu-HU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350" y="2097741"/>
            <a:ext cx="5911452" cy="393746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0165426" y="5574376"/>
            <a:ext cx="154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FEF9B0-2501-8555-9245-E88EDB836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685800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>
                <a:solidFill>
                  <a:srgbClr val="FF0000"/>
                </a:solidFill>
              </a:rPr>
              <a:t> </a:t>
            </a:r>
          </a:p>
          <a:p>
            <a:r>
              <a:rPr lang="hu-HU" sz="4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Adventi játék</a:t>
            </a:r>
            <a:r>
              <a:rPr lang="hu-HU" sz="4800" dirty="0">
                <a:solidFill>
                  <a:srgbClr val="FF0000"/>
                </a:solidFill>
              </a:rPr>
              <a:t> itt.</a:t>
            </a:r>
          </a:p>
          <a:p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EF68E47-9E98-99D4-020B-CD041117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49" y="4217867"/>
            <a:ext cx="3124636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2297" y="562473"/>
            <a:ext cx="9603275" cy="836022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9283" y="1882588"/>
            <a:ext cx="7548283" cy="24608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Isten terveiben mindig jót készít az övéinek!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Akkor is, ha ez a mostani adventi időszak más lesz, mint az eddigiek. </a:t>
            </a:r>
          </a:p>
          <a:p>
            <a:pPr>
              <a:spcBef>
                <a:spcPts val="0"/>
              </a:spcBef>
            </a:pP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Nekünk már nem kell találgatnunk, hogy mikor jön el a Messiás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mert a Biblia beszámolója alapján tudhatjuk, hogy Ő már eljött.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277" y="2904565"/>
            <a:ext cx="3783034" cy="2483222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365332" y="4477871"/>
            <a:ext cx="6645089" cy="162709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Nagyon jó annak örülni annak, hogy Ő érted is megszületett erre a földre, mert fontos vagy Neki.</a:t>
            </a:r>
          </a:p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Jézus téged is számon tart! </a:t>
            </a:r>
          </a:p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Ezt a jó hírt továbbadhatod rokonaidnak, barátaidnak!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8" b="96875" l="0" r="973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56631">
            <a:off x="10086782" y="263810"/>
            <a:ext cx="2133600" cy="21336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934" y="226146"/>
            <a:ext cx="143268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4242" y="267618"/>
            <a:ext cx="7091860" cy="1251899"/>
          </a:xfr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/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Adventi naptár készítés</a:t>
            </a:r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3926541" y="2061211"/>
            <a:ext cx="7906870" cy="3842048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Készítsetek adventi </a:t>
            </a:r>
            <a:r>
              <a:rPr lang="hu-HU" sz="3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naptárat</a:t>
            </a:r>
            <a:r>
              <a:rPr lang="hu-HU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Különleges díszítéssel jelöljétek az adventi vasárnapokat és a hittanórákat.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egyénileg vagy közösen készíteni.</a:t>
            </a:r>
            <a:endParaRPr lang="hu-HU" sz="3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hu-HU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306" y="213678"/>
            <a:ext cx="1443591" cy="14476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9" y="2410359"/>
            <a:ext cx="2414113" cy="34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307" y="804519"/>
            <a:ext cx="10624548" cy="1049235"/>
          </a:xfrm>
        </p:spPr>
        <p:txBody>
          <a:bodyPr/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egy adventi bakancslistát!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17458" y="2015733"/>
            <a:ext cx="6736977" cy="3981656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magadnak egy adventi listát arról, hogy mit szeretnél megvalósítani ebben az időszakban! 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(pl.: elolvasni egy szép könyvet, képeslapot küldeni a rokonoknak, sütni valamilyen finomságot a családtagoknak, saját készítésű meglepetést adni valakinek, rendszeresen imádkozni a betegekért stb.)</a:t>
            </a: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feladat elkészítésekor arra is figyelj, hogy ne legyen túl hosszú a listád, hogy karácsonyig elvégezhesd a felírt tennivalóidat. </a:t>
            </a:r>
          </a:p>
          <a:p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Sorban haladj! Vezesd egy naplóban a tapasztalataidat! Írd le, amivel elkészültél és azt is, hogy milyen visszajelzéseket kaptál a kedvességeidre! 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1" y="2198172"/>
            <a:ext cx="4985497" cy="33203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114" y="460101"/>
            <a:ext cx="1127858" cy="1109568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430307" y="5836050"/>
            <a:ext cx="4531658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szeretnéd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oszd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ezt a listádat a hittanoktatóddal!</a:t>
            </a:r>
          </a:p>
        </p:txBody>
      </p:sp>
    </p:spTree>
    <p:extLst>
      <p:ext uri="{BB962C8B-B14F-4D97-AF65-F5344CB8AC3E}">
        <p14:creationId xmlns:p14="http://schemas.microsoft.com/office/powerpoint/2010/main" val="2570785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32966" y="194733"/>
            <a:ext cx="9330651" cy="87247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adventi</a:t>
            </a:r>
            <a:r>
              <a:rPr lang="hu-H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éneket!</a:t>
            </a:r>
            <a:br>
              <a:rPr lang="hu-H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pic>
        <p:nvPicPr>
          <p:cNvPr id="4" name="y2mate.com - Pintér Béla Krisztus vár official_360p">
            <a:hlinkClick r:id="" action="ppaction://media"/>
            <a:extLst>
              <a:ext uri="{FF2B5EF4-FFF2-40B4-BE49-F238E27FC236}">
                <a16:creationId xmlns:a16="http://schemas.microsoft.com/office/drawing/2014/main" id="{81A8E521-46D8-733D-9830-15C79247D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677" y="1261937"/>
            <a:ext cx="8232645" cy="46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09934" y="2538852"/>
            <a:ext cx="9906117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„Mert úgy szerette Isten a világot, hogy az ő egyszülött Fiát adta, hogy aki hisz őbenne, el ne vesszen, hanem örök élete legyen.”</a:t>
            </a:r>
          </a:p>
          <a:p>
            <a:r>
              <a:rPr lang="hu-HU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</a:t>
            </a: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3,16</a:t>
            </a:r>
          </a:p>
        </p:txBody>
      </p:sp>
      <p:sp>
        <p:nvSpPr>
          <p:cNvPr id="3" name="Téglalap 2"/>
          <p:cNvSpPr/>
          <p:nvPr/>
        </p:nvSpPr>
        <p:spPr>
          <a:xfrm>
            <a:off x="1009934" y="350968"/>
            <a:ext cx="10635065" cy="11931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most az aranymondást és mondd el hangosan is!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625" y="34925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300" i="1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37" y="34925"/>
            <a:ext cx="21002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55C744E-491F-DC4F-85A1-BF73144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7" y="389880"/>
            <a:ext cx="10809145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190266D-DE84-BB80-DD85-156F0CEC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158" y="2480291"/>
            <a:ext cx="2017951" cy="237155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7C6BAEB-4496-3FD6-BC41-3E4BDF37A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69" y="826639"/>
            <a:ext cx="609652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1912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51" y="1455274"/>
            <a:ext cx="5113472" cy="51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580948" y="1295641"/>
            <a:ext cx="574496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</a:t>
            </a: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Jézus Krisztus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229698" y="3939248"/>
            <a:ext cx="4194760" cy="25414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hittanórán az adventi várakozásról lesz szó.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3702" y="598436"/>
            <a:ext cx="8911687" cy="646161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Hallgasd meg ezt az éneket! </a:t>
            </a: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0" y="5503333"/>
            <a:ext cx="6642848" cy="1358900"/>
          </a:xfrm>
          <a:prstGeom prst="snip2Diag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GONDOLKOZZUNK!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Mondjátok el, hogy milyen érzés számotokra, ha valamire várnotok kell!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Nehéz vagy könnyű a várakozás?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Mit jelenthet szerintetek a „kész szív”?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667" y="63194"/>
            <a:ext cx="1527333" cy="1527333"/>
          </a:xfrm>
          <a:prstGeom prst="rect">
            <a:avLst/>
          </a:prstGeom>
        </p:spPr>
      </p:pic>
      <p:pic>
        <p:nvPicPr>
          <p:cNvPr id="3" name="y2mate.com - Várj ember szíve készen Református Énekek Erdélyben II_360P">
            <a:hlinkClick r:id="" action="ppaction://media"/>
            <a:extLst>
              <a:ext uri="{FF2B5EF4-FFF2-40B4-BE49-F238E27FC236}">
                <a16:creationId xmlns:a16="http://schemas.microsoft.com/office/drawing/2014/main" id="{5342FBEB-4B02-DDD8-D6C9-A620F9149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8599" y="1320800"/>
            <a:ext cx="6509925" cy="36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6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9603" y="280084"/>
            <a:ext cx="10072550" cy="95704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lesz az én adventemben?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50" y="1358151"/>
            <a:ext cx="7958950" cy="526882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8206189" y="591672"/>
            <a:ext cx="3867900" cy="3267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Mit írnál az üresen maradt jegyzetlapra?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felsorolt gondolatok közül mi lesz benne a te adventedben és mi marad ki belőle? </a:t>
            </a:r>
          </a:p>
          <a:p>
            <a:pPr algn="ctr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191871" y="2608729"/>
            <a:ext cx="11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pihenés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739137" y="260872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sok feladat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217069" y="260872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dolgozat írás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153" y="3097241"/>
            <a:ext cx="1542422" cy="152413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031128" y="385930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egyedüllét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734801" y="3881586"/>
            <a:ext cx="130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találkozás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381236" y="388158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készülődés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031128" y="510988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reménység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748831" y="510988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öröm</a:t>
            </a:r>
          </a:p>
        </p:txBody>
      </p:sp>
      <p:sp>
        <p:nvSpPr>
          <p:cNvPr id="19" name="Szamárfül 18"/>
          <p:cNvSpPr/>
          <p:nvPr/>
        </p:nvSpPr>
        <p:spPr>
          <a:xfrm rot="21202390">
            <a:off x="8450955" y="4264367"/>
            <a:ext cx="2124635" cy="1532966"/>
          </a:xfrm>
          <a:prstGeom prst="foldedCorner">
            <a:avLst/>
          </a:prstGeom>
          <a:solidFill>
            <a:srgbClr val="D5CD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le a gondolatodat egy jegyzetlapra vagy a füzetedbe! 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016" y="5287368"/>
            <a:ext cx="1315073" cy="13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0590" y="575920"/>
            <a:ext cx="9603275" cy="1078068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1706" y="1990315"/>
            <a:ext cx="9238129" cy="301214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Advent időszakában vagyunk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Várakozással teli napokat élünk át, hiszen nemsokára karácsony. Megkapjuk a várva várt ajándékokat, és remélhetőleg együtt ünnepel az egész család. Ha tudjuk, hogy miben lesz részünk, akkor igazán izgalmas a várakozás időszaka.</a:t>
            </a: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Izráel életében is volt egy várakozással teli időszak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! Ez a várakozási időszak azonban egészen más volt, mint most napjainkban. Hiszen nem egy eseményre, hanem egy személy érkezésére vártak.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Ószövetségben több helyen is olvashatunk arról, hogy egy Királyra, a Messiásra vártak.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517" y="214176"/>
            <a:ext cx="1432684" cy="1414395"/>
          </a:xfrm>
          <a:prstGeom prst="rect">
            <a:avLst/>
          </a:prstGeom>
        </p:spPr>
      </p:pic>
      <p:sp>
        <p:nvSpPr>
          <p:cNvPr id="5" name="Egy sarkán kerekített téglalap 4"/>
          <p:cNvSpPr/>
          <p:nvPr/>
        </p:nvSpPr>
        <p:spPr>
          <a:xfrm>
            <a:off x="551329" y="5027874"/>
            <a:ext cx="3435725" cy="941294"/>
          </a:xfrm>
          <a:prstGeom prst="round1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Zakariás könyvében ezt olvashatjuk Róla:</a:t>
            </a:r>
          </a:p>
        </p:txBody>
      </p:sp>
      <p:sp>
        <p:nvSpPr>
          <p:cNvPr id="6" name="Könnycsepp 5"/>
          <p:cNvSpPr/>
          <p:nvPr/>
        </p:nvSpPr>
        <p:spPr>
          <a:xfrm>
            <a:off x="4437528" y="4666129"/>
            <a:ext cx="7570695" cy="2003612"/>
          </a:xfrm>
          <a:prstGeom prst="teardrop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„Örvendj nagyon,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Sion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leánya, ujjongj, Jeruzsálem leánya! Királyod érkezik hozzád, aki igaz és diadalmas, alázatos, és szamáron ül, szamárcsikó hátán.”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9,9</a:t>
            </a:r>
            <a:endParaRPr lang="hu-H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504" y="5366702"/>
            <a:ext cx="1306720" cy="13030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323" y="214176"/>
            <a:ext cx="22479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7841A9-A010-4D22-9815-F996255D0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6" y="685800"/>
            <a:ext cx="8371945" cy="3014133"/>
          </a:xfrm>
        </p:spPr>
        <p:txBody>
          <a:bodyPr>
            <a:normAutofit fontScale="77500" lnSpcReduction="20000"/>
          </a:bodyPr>
          <a:lstStyle/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ószövetségi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korban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élő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zsidók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bibliai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tekercsekből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tudakozódtak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Messiás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után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tekercseket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zsinagógában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olvasták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fel,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ahová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csak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férfiaknak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volt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bejárásuk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Ők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felszólalhattak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tekercsekből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szabadon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magyarázhatták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Igéjét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Ezeken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alkalmakon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kerülhetett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kezükbe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Zakariás</a:t>
            </a:r>
            <a:r>
              <a:rPr lang="sv-SE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próféciája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Jeruzsálem</a:t>
            </a:r>
            <a:r>
              <a:rPr lang="sv-S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Dávid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király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uralkodása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politikai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vallási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központtá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vált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A Sion-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hegyén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állt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szent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sátor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benne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szent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ládával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Zakariás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erről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jelentős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számára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kedves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városról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beszél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prófécia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arról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szól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hogy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sv-SE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gondoskodik</a:t>
            </a:r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népéről</a:t>
            </a:r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különleges</a:t>
            </a:r>
            <a:r>
              <a:rPr lang="sv-S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Szabadítót</a:t>
            </a:r>
            <a:r>
              <a:rPr lang="sv-SE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Napjainkban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már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nemcsak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ószövetségi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próféciákról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tudunk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hanem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követő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újszövetségi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eseményekről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is. </a:t>
            </a:r>
            <a:r>
              <a:rPr lang="sv-SE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Jézus</a:t>
            </a:r>
            <a:r>
              <a:rPr lang="sv-SE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Krisztusban</a:t>
            </a:r>
            <a:r>
              <a:rPr lang="sv-SE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szabadítása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jött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közel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emberekhez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A102871-382F-8483-05E2-F7DDAF6D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032" y="3529014"/>
            <a:ext cx="3992227" cy="301413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6361E27-6B8F-F27F-72AD-9ABB1E962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5" y="4756219"/>
            <a:ext cx="143268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4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696" y="468344"/>
            <a:ext cx="9603275" cy="836022"/>
          </a:xfrm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messiás érkezése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78" y="2029178"/>
            <a:ext cx="7503458" cy="4001163"/>
          </a:xfrm>
        </p:spPr>
        <p:txBody>
          <a:bodyPr>
            <a:normAutofit fontScale="925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Zakariáson kívül más próféták is szóltak a Messiás érkezéséről.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Zakariás ebben a próféciájában előre jelzi, hogy a Király szamárháton érkezik majd.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prófécia arról szól, hogy Isten gondoskodik népéről, különleges Szabadítót küld, aki nem parancsolgatni fog, hanem szelídségével tűnik ki.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Napjainkban mi már nemcsak az ószövetségi próféciákról tudunk, hanem az azt követő újszövetségi eseményekről is olvashatunk.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evangéliumok arról beszélnek, hogy Jézus Krisztusban Isten szabadítása jött közel az emberekhez, amivel békét teremt.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37" y="1578222"/>
            <a:ext cx="4429404" cy="44521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23" y="179157"/>
            <a:ext cx="143268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3754" y="151229"/>
            <a:ext cx="10153901" cy="112955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olvashatsz </a:t>
            </a:r>
            <a:br>
              <a:rPr lang="hu-H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Rövid szómagyarázatot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3754" y="2015732"/>
            <a:ext cx="10986245" cy="36051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ADVENT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szavunk 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latin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adventus Domini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az Úr jövetele kifejezés rövidüléséből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való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Egyszerűbb magyar fordításban: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ELJÖVETEL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Az értünk megszületett Megváltó érkezésére utal.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keresztyének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karácsony ünnepét megelőző négy hetet nevezik adventnek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ez az időszak mindig vasárnappal kezdődik. Ebben az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évben december 1-én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lesz advent első vasárnapja. Az adventi koszorún lévőn gyertyák a négy vasárnapot jelentik.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adventi időszak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arra való, hogy lelkileg készülődhetünk, várakozhatunk Jézus Krisztus születésének az ünnepére. 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Néhány példát még ezen a dián is találsz.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170" y="260990"/>
            <a:ext cx="1432684" cy="141439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766482" y="1262640"/>
            <a:ext cx="8855688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lecke jobb megértéséhez tisztázunk egy fontos alapfogalmat. </a:t>
            </a:r>
          </a:p>
        </p:txBody>
      </p:sp>
      <p:sp>
        <p:nvSpPr>
          <p:cNvPr id="6" name="Ellipszis 5"/>
          <p:cNvSpPr/>
          <p:nvPr/>
        </p:nvSpPr>
        <p:spPr>
          <a:xfrm>
            <a:off x="208485" y="5744095"/>
            <a:ext cx="3039035" cy="9144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Tarthatunk bűnbánatot.</a:t>
            </a:r>
          </a:p>
        </p:txBody>
      </p:sp>
      <p:sp>
        <p:nvSpPr>
          <p:cNvPr id="7" name="Ellipszis 6"/>
          <p:cNvSpPr/>
          <p:nvPr/>
        </p:nvSpPr>
        <p:spPr>
          <a:xfrm>
            <a:off x="3328944" y="5744095"/>
            <a:ext cx="2904565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Többet imádkozhatunk.</a:t>
            </a:r>
          </a:p>
        </p:txBody>
      </p:sp>
      <p:sp>
        <p:nvSpPr>
          <p:cNvPr id="8" name="Ellipszis 7"/>
          <p:cNvSpPr/>
          <p:nvPr/>
        </p:nvSpPr>
        <p:spPr>
          <a:xfrm>
            <a:off x="6576355" y="5744095"/>
            <a:ext cx="2702859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Gondolhatunk a szeretteinkre.</a:t>
            </a:r>
          </a:p>
        </p:txBody>
      </p:sp>
      <p:sp>
        <p:nvSpPr>
          <p:cNvPr id="9" name="Ellipszis 8"/>
          <p:cNvSpPr/>
          <p:nvPr/>
        </p:nvSpPr>
        <p:spPr>
          <a:xfrm>
            <a:off x="9491349" y="5744095"/>
            <a:ext cx="2436192" cy="9144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Felhívhatjuk a barátainkat. </a:t>
            </a:r>
          </a:p>
        </p:txBody>
      </p:sp>
    </p:spTree>
    <p:extLst>
      <p:ext uri="{BB962C8B-B14F-4D97-AF65-F5344CB8AC3E}">
        <p14:creationId xmlns:p14="http://schemas.microsoft.com/office/powerpoint/2010/main" val="21648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6710" y="529979"/>
            <a:ext cx="7892513" cy="1083668"/>
          </a:xfrm>
        </p:spPr>
        <p:txBody>
          <a:bodyPr>
            <a:normAutofit fontScale="90000"/>
          </a:bodyPr>
          <a:lstStyle/>
          <a:p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beszéljétek meg a kérdéseket!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7598197" y="2547266"/>
            <a:ext cx="3832410" cy="2804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Meséljétek el egymásnak azt is, hogy mi számotokra a legfontosabb az ünnepre való készülődésben!  </a:t>
            </a:r>
          </a:p>
        </p:txBody>
      </p:sp>
      <p:sp>
        <p:nvSpPr>
          <p:cNvPr id="3" name="Téglalap 2"/>
          <p:cNvSpPr/>
          <p:nvPr/>
        </p:nvSpPr>
        <p:spPr>
          <a:xfrm>
            <a:off x="188259" y="2030071"/>
            <a:ext cx="7153836" cy="33239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Miben lehet különleges a keresztények készülődése?</a:t>
            </a: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Nektek  hogyan telik az adventi időszak?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Vannak hagyományaitok, szokásaitok a családban</a:t>
            </a:r>
            <a:r>
              <a:rPr lang="sv-SE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6132828-E6D5-5332-23C2-2A0CF5221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274" y="212202"/>
            <a:ext cx="1725318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5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3719</TotalTime>
  <Words>1010</Words>
  <Application>Microsoft Office PowerPoint</Application>
  <PresentationFormat>Szélesvásznú</PresentationFormat>
  <Paragraphs>86</Paragraphs>
  <Slides>18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Wingdings</vt:lpstr>
      <vt:lpstr>Wingdings 3</vt:lpstr>
      <vt:lpstr>Szelet</vt:lpstr>
      <vt:lpstr>Ünnepeljünk együtt!</vt:lpstr>
      <vt:lpstr>PowerPoint-bemutató</vt:lpstr>
      <vt:lpstr>Hallgasd meg ezt az éneket! </vt:lpstr>
      <vt:lpstr>Mi lesz az én adventemben?</vt:lpstr>
      <vt:lpstr>Tudod-e? </vt:lpstr>
      <vt:lpstr>PowerPoint-bemutató</vt:lpstr>
      <vt:lpstr>A messiás érkezése</vt:lpstr>
      <vt:lpstr>Itt olvashatsz  egy Rövid szómagyarázatot</vt:lpstr>
      <vt:lpstr> beszéljétek meg a kérdéseket!   </vt:lpstr>
      <vt:lpstr>PowerPoint-bemutató</vt:lpstr>
      <vt:lpstr>Jól jegyezd meg!</vt:lpstr>
      <vt:lpstr>Adventi naptár készítés</vt:lpstr>
      <vt:lpstr>Készíts egy adventi bakancslistát!</vt:lpstr>
      <vt:lpstr>Hallgasd meg ezt az adventi éneket! 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László Faragó</cp:lastModifiedBy>
  <cp:revision>340</cp:revision>
  <dcterms:created xsi:type="dcterms:W3CDTF">2020-07-06T09:13:06Z</dcterms:created>
  <dcterms:modified xsi:type="dcterms:W3CDTF">2024-11-29T17:51:36Z</dcterms:modified>
</cp:coreProperties>
</file>