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1"/>
  </p:notesMasterIdLst>
  <p:sldIdLst>
    <p:sldId id="285" r:id="rId3"/>
    <p:sldId id="302" r:id="rId4"/>
    <p:sldId id="334" r:id="rId5"/>
    <p:sldId id="335" r:id="rId6"/>
    <p:sldId id="328" r:id="rId7"/>
    <p:sldId id="330" r:id="rId8"/>
    <p:sldId id="331" r:id="rId9"/>
    <p:sldId id="338" r:id="rId10"/>
    <p:sldId id="332" r:id="rId11"/>
    <p:sldId id="333" r:id="rId12"/>
    <p:sldId id="329" r:id="rId13"/>
    <p:sldId id="321" r:id="rId14"/>
    <p:sldId id="327" r:id="rId15"/>
    <p:sldId id="336" r:id="rId16"/>
    <p:sldId id="303" r:id="rId17"/>
    <p:sldId id="291" r:id="rId18"/>
    <p:sldId id="290" r:id="rId19"/>
    <p:sldId id="337" r:id="rId20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31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F79973-3D1E-4CA4-B3AD-A478600CF701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029477-35BB-4216-960D-DDD4BD7D85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842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1346017 w 372"/>
              <a:gd name="T1" fmla="*/ 777875 h 166"/>
              <a:gd name="T2" fmla="*/ 1374157 w 372"/>
              <a:gd name="T3" fmla="*/ 768503 h 166"/>
              <a:gd name="T4" fmla="*/ 1378847 w 372"/>
              <a:gd name="T5" fmla="*/ 763817 h 166"/>
              <a:gd name="T6" fmla="*/ 1735283 w 372"/>
              <a:gd name="T7" fmla="*/ 407681 h 166"/>
              <a:gd name="T8" fmla="*/ 1735283 w 372"/>
              <a:gd name="T9" fmla="*/ 365508 h 166"/>
              <a:gd name="T10" fmla="*/ 1378847 w 372"/>
              <a:gd name="T11" fmla="*/ 14058 h 166"/>
              <a:gd name="T12" fmla="*/ 1374157 w 372"/>
              <a:gd name="T13" fmla="*/ 9372 h 166"/>
              <a:gd name="T14" fmla="*/ 1346017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346017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09428-E0C5-4175-B4B0-00B8AF5EF7EF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C0289-B05C-4429-B054-1CA8B37913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186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712B3-2B1D-49CD-8148-09ACD24E2ED6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381B1-F82B-4500-ABB7-503B6C415E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507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493C3-6B6E-468D-8A3E-4B15B983B536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D8121-9E32-4D62-9E22-59BE88E0A7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1879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71FD-4506-4BF6-A80B-519C4B99F67B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3C7FF-8C90-4EE3-B544-FDF8564FC3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645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65162-86D5-4890-88C4-D23EAAE5C5D4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A4BEC-61CC-4905-A0AC-8721D7E960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022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95A5-1686-493A-B103-168A5C4EEAAC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1C3E9-BDD9-4984-9649-7FF4770B2F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6222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BE19-12F4-45F7-8017-93C9F549BA33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0C325-3DF7-4F3E-9CF4-10434BF3A56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0280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A02B-8CCE-4250-AEF9-7A3703D69E22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C9B40-8520-457F-82B7-C23FF97A21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81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1346017 w 372"/>
              <a:gd name="T1" fmla="*/ 777875 h 166"/>
              <a:gd name="T2" fmla="*/ 1374157 w 372"/>
              <a:gd name="T3" fmla="*/ 768503 h 166"/>
              <a:gd name="T4" fmla="*/ 1378847 w 372"/>
              <a:gd name="T5" fmla="*/ 763817 h 166"/>
              <a:gd name="T6" fmla="*/ 1735283 w 372"/>
              <a:gd name="T7" fmla="*/ 407681 h 166"/>
              <a:gd name="T8" fmla="*/ 1735283 w 372"/>
              <a:gd name="T9" fmla="*/ 365508 h 166"/>
              <a:gd name="T10" fmla="*/ 1378847 w 372"/>
              <a:gd name="T11" fmla="*/ 14058 h 166"/>
              <a:gd name="T12" fmla="*/ 1374157 w 372"/>
              <a:gd name="T13" fmla="*/ 9372 h 166"/>
              <a:gd name="T14" fmla="*/ 1346017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346017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1886-59E1-45F3-8AC7-A5AF8285B6E9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4DFB1-6641-4A30-AB7A-47A6C37D11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362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CB37B-014A-444E-A5A8-1C20E96BD8C6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D3AF-6BB2-40DA-89CD-3E216F3EFA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8181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C7EA8-7552-4FB0-B1C4-C4094389D783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320F-ADC6-4694-91C1-3E0F91217C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849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69BA-62E0-42A1-A90B-2AB963AB5BB5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7A35B-C2EA-4F09-B1A7-ACF1DA7D196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3524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E7D3-E658-4AFF-9039-2C21913EFF85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CB11-B82C-4404-94FA-158B93FFFB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316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6621-C925-4FFD-81B1-0250372C39FB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C673-FF81-486B-999A-5B8E26921F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59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4C77-A0D4-4DF7-B5CF-35F0086D2FFA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F051E-F522-4C8B-A27D-F4A1FBAF1D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9167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A554-5531-49BE-BC7F-A9CDF5180EBB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93BAE-A7E7-4E0D-9EC4-6E9F6EF416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5105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041C8-4496-456B-88D7-9262CF76FD17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7A2C-492A-44B8-9E0A-F7FD3875A7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6748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FCB0-1C5B-4B1D-87C6-FA32187F251F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326C3-F75A-4D27-A9CD-61E749ABDC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1449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BF7C9-5303-42C3-80D0-8B25336D5FE2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887F-EC5A-407F-AB86-730C3D4795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8180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585C-F108-48F7-B1BC-3B78AAA4C679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D6A58-4C9F-4AF3-B058-0EC5A0E5B6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3819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BA8B-FED1-40F7-A5E9-3FD894EA9D88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E24D3-BDC3-475A-B569-D3EF7CE6BD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45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553B-E524-43D5-B42E-D0018E1653B1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F781F-1484-496E-AD18-3E2F1CC123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262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581EF-5708-486E-B0A1-81C6B7A62603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1AC01-3D16-46C8-BB01-1895D99616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5832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583BC-0CA8-4DCC-B092-EDE7CA7D1DFD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8A64-CD3B-47A9-A6CC-88B7BD0D8A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8760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18F3-BBFF-477F-8C26-0343585C36C4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D56A-2F2C-498F-BA44-B3988462D4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1653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4B43-D989-42DF-BB19-A270AE61AFA5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F8CC-1F83-4F0D-87C4-311CDD023E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41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B45F-F1C2-4E45-9F3A-A7C054EBE746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3E90-58FB-4092-BEC9-C3435ADA17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080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50E2-4E2E-41EC-86C3-B10EC51C78D6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03B28-3E90-4047-8075-A15E6E9E4D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759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2F3D-7F5D-4560-89D1-749ABE8FE135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3D449-D38D-48E0-83D6-61EF9B6D52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920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B7C44-1BEF-42F4-B186-6867A1EEDE39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6628-5DAD-42F2-BDFA-3896EA6F0E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825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B029-0236-492A-889D-AA35E859CF30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1B38-B9D7-4AD0-A719-144E1F41BD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567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5BC0B-D0A0-4B2B-ABE7-CBCFE4EC4727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6C519-AAD8-4F95-B8B0-E2534019F6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151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13950A-0EE0-400B-8837-60B74F859272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FFBD0CE1-DF78-4351-A5F8-C4257F4C1A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2070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1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2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3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4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5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6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7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8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9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80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81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051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2058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9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0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1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2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3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4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5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6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7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8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9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CCE409F6-29D6-4D33-83E0-CEEFF90CFA65}" type="datetimeFigureOut">
              <a:rPr lang="hu-HU"/>
              <a:pPr>
                <a:defRPr/>
              </a:pPr>
              <a:t>2024. 11. 21.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C03DA226-7F5F-45B8-A483-3C79173508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dixit+k%C3%A1rtya&amp;rlz=1C1GCEA_enHU879HU880&amp;sxsrf=ALeKk03KXxzNCMiDOLHGWfEGr1pX3FLgdg:1605691680055&amp;source=lnms&amp;tbm=isch&amp;sa=X&amp;ved=2ahUKEwjV-NTR44vtAhWRmIsKHZLaBG0Q_AUoAXoECAMQAw#imgrc=dnU7j7Wzs45Kx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RgOOQpfRp5U?start=9&amp;feature=oembed" TargetMode="Externa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3.xml"/><Relationship Id="rId1" Type="http://schemas.openxmlformats.org/officeDocument/2006/relationships/video" Target="https://www.youtube.com/embed/b-N3i8FxS-E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VEX5IdBfqo?start=250&amp;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DAN/2" TargetMode="Externa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741863"/>
            <a:ext cx="1397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0025" y="265113"/>
            <a:ext cx="8978900" cy="585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közös 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30" y="1128776"/>
            <a:ext cx="5492158" cy="55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7328535" y="1128776"/>
            <a:ext cx="50577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sv-SE" altLang="hu-H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u-HU" altLang="hu-H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icsértessék</a:t>
            </a:r>
            <a:r>
              <a:rPr lang="hu-HU" alt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Jézus Krisztus!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Erős vár a mi Istenünk!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576144" y="3637280"/>
            <a:ext cx="4296888" cy="24587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hittanórán Dánielről és a babiloni fogságról lesz szó.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0" b="97174" l="3875" r="352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141" y="1277473"/>
            <a:ext cx="5252773" cy="4887036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99599" y="1116107"/>
            <a:ext cx="6095731" cy="52846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király végül nagy méltóságra emelte Dánielt.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Babilon város kormányzójává és a babiloni bölcsek elöljárójává tette.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Dániel nem feledkezett meg a barátairól sem.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Azt kérte a királytól, hogy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Sadrakot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Mésakot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és Abéd-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Negót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rendelje szolgálatba Babilon városában.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Dániel a királyi udvarban maradt.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Dánielről és barátairól a későbbikben </a:t>
            </a:r>
            <a:r>
              <a:rPr lang="hu-HU" sz="2400">
                <a:latin typeface="Arial" panose="020B0604020202020204" pitchFamily="34" charset="0"/>
                <a:cs typeface="Arial" panose="020B0604020202020204" pitchFamily="34" charset="0"/>
              </a:rPr>
              <a:t>is hallhattok majd történetet.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6174" y="502607"/>
            <a:ext cx="1567242" cy="154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0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93976" y="234144"/>
            <a:ext cx="5962342" cy="1648444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Bizonyára te is szoktál különlegeseket és szépeket álmodni.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6387065" y="2452422"/>
            <a:ext cx="3832410" cy="3521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Mesélhetsz egy számodra kedves álmodról!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2" y="77320"/>
            <a:ext cx="5109883" cy="6566998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3751729" y="6051176"/>
            <a:ext cx="157330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 kép forrása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065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991545" y="260648"/>
            <a:ext cx="9295154" cy="15121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buSzPts val="5888"/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Most válaszolj a kérdésekre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olvasott történet alapján!</a:t>
            </a:r>
            <a:endParaRPr sz="3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idx="1"/>
          </p:nvPr>
        </p:nvSpPr>
        <p:spPr>
          <a:xfrm>
            <a:off x="376518" y="2136157"/>
            <a:ext cx="11021371" cy="38561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2218" indent="-285750">
              <a:lnSpc>
                <a:spcPct val="80000"/>
              </a:lnSpc>
              <a:spcBef>
                <a:spcPts val="641"/>
              </a:spcBef>
              <a:buSzPts val="2217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Hogyan került Dániel barátaival Babiloniába?</a:t>
            </a:r>
          </a:p>
          <a:p>
            <a:pPr marL="472218" indent="-285750">
              <a:lnSpc>
                <a:spcPct val="80000"/>
              </a:lnSpc>
              <a:spcBef>
                <a:spcPts val="641"/>
              </a:spcBef>
              <a:buSzPts val="2217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Mit álmodott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Nebukadneccar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király?</a:t>
            </a:r>
          </a:p>
          <a:p>
            <a:pPr marL="186468" indent="0">
              <a:lnSpc>
                <a:spcPct val="80000"/>
              </a:lnSpc>
              <a:spcBef>
                <a:spcPts val="641"/>
              </a:spcBef>
              <a:buSzPts val="2217"/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2218" indent="-285750">
              <a:lnSpc>
                <a:spcPct val="80000"/>
              </a:lnSpc>
              <a:spcBef>
                <a:spcPts val="641"/>
              </a:spcBef>
              <a:buSzPts val="2217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Hogyan, kinek a segítségével magyarázta meg Dániel az álmot?</a:t>
            </a:r>
          </a:p>
          <a:p>
            <a:pPr marL="472218" indent="-285750">
              <a:lnSpc>
                <a:spcPct val="80000"/>
              </a:lnSpc>
              <a:spcBef>
                <a:spcPts val="641"/>
              </a:spcBef>
              <a:buSzPts val="2217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Mivel jutalmazta meg Dánielt a király?</a:t>
            </a:r>
          </a:p>
          <a:p>
            <a:pPr marL="472218" indent="-285750">
              <a:lnSpc>
                <a:spcPct val="80000"/>
              </a:lnSpc>
              <a:spcBef>
                <a:spcPts val="641"/>
              </a:spcBef>
              <a:buSzPts val="2217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Mit kért a királytól Dániel?</a:t>
            </a:r>
          </a:p>
          <a:p>
            <a:pPr marL="186468" indent="0">
              <a:lnSpc>
                <a:spcPct val="80000"/>
              </a:lnSpc>
              <a:spcBef>
                <a:spcPts val="641"/>
              </a:spcBef>
              <a:buSzPts val="2217"/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2218" indent="-285750">
              <a:lnSpc>
                <a:spcPct val="80000"/>
              </a:lnSpc>
              <a:spcBef>
                <a:spcPts val="641"/>
              </a:spcBef>
              <a:buSzPts val="2217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Mit üzen neked ez a történet?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559" y="583884"/>
            <a:ext cx="133514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7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288" y="2568387"/>
            <a:ext cx="4762500" cy="357187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98606" y="227277"/>
            <a:ext cx="7091860" cy="1251899"/>
          </a:xfr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Beszélgessünk!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360" y="267618"/>
            <a:ext cx="1335140" cy="1322947"/>
          </a:xfrm>
          <a:prstGeom prst="rect">
            <a:avLst/>
          </a:prstGeom>
        </p:spPr>
      </p:pic>
      <p:sp>
        <p:nvSpPr>
          <p:cNvPr id="7" name="Átellenes sarkain kerekített téglalap 6"/>
          <p:cNvSpPr/>
          <p:nvPr/>
        </p:nvSpPr>
        <p:spPr>
          <a:xfrm>
            <a:off x="942580" y="1304365"/>
            <a:ext cx="6345726" cy="3630706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 jelenthet kihívást, ha a hiteted és a szemléletmódodat fel kell vállalnod mások előtt?</a:t>
            </a:r>
          </a:p>
          <a:p>
            <a:pPr algn="ctr"/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érzéseket vált ki belőled, ha el kell mondani, amit gondolsz?  </a:t>
            </a:r>
          </a:p>
        </p:txBody>
      </p:sp>
    </p:spTree>
    <p:extLst>
      <p:ext uri="{BB962C8B-B14F-4D97-AF65-F5344CB8AC3E}">
        <p14:creationId xmlns:p14="http://schemas.microsoft.com/office/powerpoint/2010/main" val="280643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7ECDA84-6A95-AEBE-597D-7FC0C37E5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815" y="2733996"/>
            <a:ext cx="4444369" cy="1390008"/>
          </a:xfrm>
          <a:prstGeom prst="rect">
            <a:avLst/>
          </a:prstGeom>
        </p:spPr>
      </p:pic>
      <p:pic>
        <p:nvPicPr>
          <p:cNvPr id="3" name="Onlinemedia 2" title="Hajnalcsillag - Krisztusban van reménységem">
            <a:hlinkClick r:id="" action="ppaction://media"/>
            <a:extLst>
              <a:ext uri="{FF2B5EF4-FFF2-40B4-BE49-F238E27FC236}">
                <a16:creationId xmlns:a16="http://schemas.microsoft.com/office/drawing/2014/main" id="{B9E2AAF9-E41C-2B84-1647-96EFACD461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20707" y="858977"/>
            <a:ext cx="9098093" cy="5877103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0DBBB6A-CFF4-3E3D-5E17-9149F94A3271}"/>
              </a:ext>
            </a:extLst>
          </p:cNvPr>
          <p:cNvSpPr txBox="1"/>
          <p:nvPr/>
        </p:nvSpPr>
        <p:spPr>
          <a:xfrm>
            <a:off x="1908492" y="243840"/>
            <a:ext cx="696118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Hallgasd meg ezt az ifjúsági éneket!</a:t>
            </a:r>
            <a:b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069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91"/>
            <a:ext cx="12192000" cy="68843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76359" y="217332"/>
            <a:ext cx="4287257" cy="131542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hu-H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Hallgasd meg ezt az ifjúsági éneket!</a:t>
            </a:r>
            <a:br>
              <a:rPr lang="hu-H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767617" y="22227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77923" y="193912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b="1" dirty="0"/>
          </a:p>
        </p:txBody>
      </p:sp>
      <p:sp>
        <p:nvSpPr>
          <p:cNvPr id="10" name="Könnycsepp 9"/>
          <p:cNvSpPr/>
          <p:nvPr/>
        </p:nvSpPr>
        <p:spPr>
          <a:xfrm>
            <a:off x="0" y="4800601"/>
            <a:ext cx="8658054" cy="2025328"/>
          </a:xfrm>
          <a:prstGeom prst="teardrop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Mit jelent számodra a reménység? Gondolkozz el azon, hogyan tudsz Jézushoz hűséges maradni a mostani körülmények között?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671" y="2985544"/>
            <a:ext cx="1542422" cy="1524132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13336" y="468414"/>
            <a:ext cx="6096000" cy="42473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Krisztusban van reménységem,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Ő az erőm és énekem.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Ő a Kőszikla, biztos talaj,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Fújhat a szél, zúghat vihar.</a:t>
            </a: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Szeretete, békessége elűzi minden félelmem.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Vígasztalóm, Ő a mindenem - Krisztus, kié az életem.</a:t>
            </a: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Krisztusban van - , aki testté lett,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Mindenhatóként mily nagy tett!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Eljött érted, hogy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megmentsen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mennyben helyed lehessen.</a:t>
            </a: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Míg szenvedett a keresztfán, eltörölte Isten haragját.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Bűneidet Ő elvette, szent vére árán élhetsz te.</a:t>
            </a:r>
          </a:p>
        </p:txBody>
      </p:sp>
    </p:spTree>
    <p:extLst>
      <p:ext uri="{BB962C8B-B14F-4D97-AF65-F5344CB8AC3E}">
        <p14:creationId xmlns:p14="http://schemas.microsoft.com/office/powerpoint/2010/main" val="6535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04721" y="2733040"/>
            <a:ext cx="998728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„De van Isten a mennyben, Aki feltárja a titkokat.”</a:t>
            </a:r>
          </a:p>
          <a:p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Dániel 2,28</a:t>
            </a:r>
          </a:p>
        </p:txBody>
      </p:sp>
      <p:sp>
        <p:nvSpPr>
          <p:cNvPr id="3" name="Téglalap 2"/>
          <p:cNvSpPr/>
          <p:nvPr/>
        </p:nvSpPr>
        <p:spPr>
          <a:xfrm>
            <a:off x="1009934" y="350968"/>
            <a:ext cx="10635065" cy="11931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Tanuld meg most az aranymondást és mondd el hangosan is!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51" y="2012163"/>
            <a:ext cx="1321895" cy="127293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625" y="34925"/>
            <a:ext cx="7731125" cy="6230938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300" i="1" dirty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Atyánk, aki a mennyekben vagy, szenteltessék meg a te neved,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300" dirty="0" err="1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60419" name="Kép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724025"/>
            <a:ext cx="2100263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abályos ötszög 2"/>
          <p:cNvSpPr/>
          <p:nvPr/>
        </p:nvSpPr>
        <p:spPr>
          <a:xfrm>
            <a:off x="8843963" y="3260725"/>
            <a:ext cx="2986087" cy="2630488"/>
          </a:xfrm>
          <a:prstGeom prst="pentago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Mondjuk el közösen az Úri imádságot!</a:t>
            </a: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14C69F8-F017-BF9B-0F4E-9E651184B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0" y="747794"/>
            <a:ext cx="5796506" cy="577616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5C126C1C-47AA-9341-0216-390F121D4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149" y="747794"/>
            <a:ext cx="2103302" cy="186553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15DE2396-86FB-41CB-011C-0A772E1CC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63" y="4771334"/>
            <a:ext cx="4056077" cy="92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3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87709" y="671244"/>
            <a:ext cx="6863668" cy="1051767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BABILONI FOGSÁG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87709" y="1843439"/>
            <a:ext cx="4958000" cy="741871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EGY NÉP NEHÉZ HELYZETBEN</a:t>
            </a:r>
            <a:br>
              <a:rPr lang="hu-HU" dirty="0"/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571" y="2084294"/>
            <a:ext cx="7160559" cy="477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599"/>
            <a:ext cx="10771094" cy="6867599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7942727" y="193286"/>
            <a:ext cx="4092388" cy="64633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A babiloni fogság időszaka </a:t>
            </a:r>
          </a:p>
          <a:p>
            <a:r>
              <a:rPr lang="hu-HU" sz="2300" dirty="0">
                <a:latin typeface="Arial" panose="020B0604020202020204" pitchFamily="34" charset="0"/>
                <a:cs typeface="Arial" panose="020B0604020202020204" pitchFamily="34" charset="0"/>
              </a:rPr>
              <a:t>a Kr. e. 5. század.</a:t>
            </a:r>
          </a:p>
          <a:p>
            <a:r>
              <a:rPr lang="hu-HU" sz="2300" dirty="0">
                <a:latin typeface="Arial" panose="020B0604020202020204" pitchFamily="34" charset="0"/>
                <a:cs typeface="Arial" panose="020B0604020202020204" pitchFamily="34" charset="0"/>
              </a:rPr>
              <a:t>Ekkor a legyőzött Júda lakosságából a vezetőket, a szakképzett munkaerőt, a tanult embereket Babilonba hurcolták. </a:t>
            </a:r>
          </a:p>
          <a:p>
            <a:endParaRPr lang="hu-HU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Babiloni fogságnak </a:t>
            </a:r>
            <a:r>
              <a:rPr lang="hu-HU" sz="2300" dirty="0">
                <a:latin typeface="Arial" panose="020B0604020202020204" pitchFamily="34" charset="0"/>
                <a:cs typeface="Arial" panose="020B0604020202020204" pitchFamily="34" charset="0"/>
              </a:rPr>
              <a:t>azt az időszakot nevezzük, amikor a déli országrésznek, Júda lakosságának nagy részét elhurcolták Babilonba. </a:t>
            </a:r>
          </a:p>
          <a:p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hu-HU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Nebukadneccar</a:t>
            </a:r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 király </a:t>
            </a:r>
          </a:p>
          <a:p>
            <a:r>
              <a:rPr lang="hu-HU" sz="2300" b="1" dirty="0">
                <a:latin typeface="Arial" panose="020B0604020202020204" pitchFamily="34" charset="0"/>
                <a:cs typeface="Arial" panose="020B0604020202020204" pitchFamily="34" charset="0"/>
              </a:rPr>
              <a:t>(Kr. e. 605-562)</a:t>
            </a:r>
            <a:r>
              <a:rPr lang="hu-HU" sz="2300" dirty="0">
                <a:latin typeface="Arial" panose="020B0604020202020204" pitchFamily="34" charset="0"/>
                <a:cs typeface="Arial" panose="020B0604020202020204" pitchFamily="34" charset="0"/>
              </a:rPr>
              <a:t> az egyiptomi hadsereg elleni győzelme után Júdát is a birodalmához csatolta.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603" y="1048871"/>
            <a:ext cx="1431252" cy="141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0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Gryllus, Sebestyén, Sumonyi: 137. Zsoltár-Babilonnak folyóvize mellett...">
            <a:hlinkClick r:id="" action="ppaction://media"/>
            <a:extLst>
              <a:ext uri="{FF2B5EF4-FFF2-40B4-BE49-F238E27FC236}">
                <a16:creationId xmlns:a16="http://schemas.microsoft.com/office/drawing/2014/main" id="{8AAD9A47-F36B-F4DD-6E8F-EFFF6EA8ABE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42160" y="1138580"/>
            <a:ext cx="9337040" cy="5275428"/>
          </a:xfrm>
          <a:prstGeom prst="rect">
            <a:avLst/>
          </a:prstGeom>
        </p:spPr>
      </p:pic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D5D09E3E-BD66-478A-25F3-2F8BA1567232}"/>
              </a:ext>
            </a:extLst>
          </p:cNvPr>
          <p:cNvSpPr/>
          <p:nvPr/>
        </p:nvSpPr>
        <p:spPr>
          <a:xfrm>
            <a:off x="2042160" y="396240"/>
            <a:ext cx="4602480" cy="6299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600" b="1" dirty="0">
                <a:solidFill>
                  <a:schemeClr val="bg2">
                    <a:lumMod val="50000"/>
                  </a:schemeClr>
                </a:solidFill>
              </a:rPr>
              <a:t>137.Zsoltár</a:t>
            </a:r>
            <a:endParaRPr lang="sv-SE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4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59885" y="1503680"/>
            <a:ext cx="10772838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ének meghallgatása után olvasd el a itt a 137. zsoltárt! </a:t>
            </a:r>
          </a:p>
          <a:p>
            <a:pPr algn="just"/>
            <a:endParaRPr lang="hu-HU" sz="20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„Amikor Babilon folyói mellett laktunk, sírtunk, ha a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Sionra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gondoltunk. A fűzfákra akasztottuk ott hárfáinkat. Mert akik elhurcoltak minket, énekszót követeltek tőlünk, és akik sanyargattak, öröméneket: Énekeljetek nekünk a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Sion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-énekekből! Hogyan énekelhetnénk éneket az Úrról idegen földön? Ha megfeledkezem rólad, Jeruzsálem, bénuljon meg a jobb kezem! Nyelvem ragadjon az ínyemhez, ha nem emlékezem rád, ha nem Jeruzsálemet tartom legfőbb örömömnek!” </a:t>
            </a:r>
            <a:endParaRPr lang="hu-H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Átellenes sarkain levágott téglalap 4"/>
          <p:cNvSpPr/>
          <p:nvPr/>
        </p:nvSpPr>
        <p:spPr>
          <a:xfrm>
            <a:off x="3200399" y="4858826"/>
            <a:ext cx="6521453" cy="1064454"/>
          </a:xfrm>
          <a:prstGeom prst="snip2Diag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GONDOLKOZZUNK!</a:t>
            </a:r>
          </a:p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Milyen érzelmek jelennek meg ebben a bibliai szakaszban? </a:t>
            </a:r>
          </a:p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52" y="4948518"/>
            <a:ext cx="1353239" cy="134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49072" y="166909"/>
            <a:ext cx="7705164" cy="787831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Küzdelmes élet a fogságban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3448" y="1012718"/>
            <a:ext cx="10192642" cy="5845281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félelem, az aggodalom, az elszigeteltség, a honvágy és más szorongató érzések is lehettek az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izráeliták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szívében idegen földön. Ezekről az érzésekről szól néhány szép bibliai zsoltár</a:t>
            </a:r>
          </a:p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fogság legfőbb oka az volt, hogy a nép elfordult Istentől és bálványokat kezdett el imádni. Nem hallgattak Isten szavára, ezért Isten megengedte, hogy idegen népek uralkodjanak rajtuk.</a:t>
            </a:r>
          </a:p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babiloni fogságban nem voltak ugyan börtönben. Így viszonylagos szabadságban élt ott Isten népe. Szabadon kereskedhettek, családot is alapíthattak. Ha nyíltan nem is, de vallásukat otthonaikban gyakorolhatták. </a:t>
            </a:r>
          </a:p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Sőt a babiloniak elismerték a képzett embereket és a jó munkaerőt is megbecsülték. Éppen ezért több zsidó férfi fontos tisztséget is betölthetett az országban. A babiloni fogság korában a látszat jólétben is csak Isten lehetett az egyetlen reménységük forrása.</a:t>
            </a:r>
          </a:p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Összességében egy szomorú és nehéz időszak volt a fogság ideje. Isten népe szívében erős vágy élt a hazatérésre. Ezt a próféták is megfogalmazták.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090" y="322728"/>
            <a:ext cx="1395576" cy="13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3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9282" y="210670"/>
            <a:ext cx="6629400" cy="653975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 legtehetségesebb előkelő fiatalokat megtanították minden fontos tudományra, a babiloni nyelvre, és a király szolgálatába állították őket.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Közéjük tartozott Dániel is, és három barátja: </a:t>
            </a:r>
            <a:r>
              <a:rPr lang="hu-HU" sz="2600" dirty="0" err="1">
                <a:latin typeface="Arial" panose="020B0604020202020204" pitchFamily="34" charset="0"/>
                <a:cs typeface="Arial" panose="020B0604020202020204" pitchFamily="34" charset="0"/>
              </a:rPr>
              <a:t>Sadrak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600" dirty="0" err="1">
                <a:latin typeface="Arial" panose="020B0604020202020204" pitchFamily="34" charset="0"/>
                <a:cs typeface="Arial" panose="020B0604020202020204" pitchFamily="34" charset="0"/>
              </a:rPr>
              <a:t>Mésak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 és Abéd-</a:t>
            </a:r>
            <a:r>
              <a:rPr lang="hu-HU" sz="2600" dirty="0" err="1">
                <a:latin typeface="Arial" panose="020B0604020202020204" pitchFamily="34" charset="0"/>
                <a:cs typeface="Arial" panose="020B0604020202020204" pitchFamily="34" charset="0"/>
              </a:rPr>
              <a:t>Negó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 is. </a:t>
            </a:r>
          </a:p>
          <a:p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Ők nemcsak a tudásukkal, hanem a hitükkel is kitűntek a többiek közül.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Az idegen földön is Istenben bíztak és nem foglalkoztak a bálványokkal.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Dániel volt köztük a legbölcsebb, akit még egy különleges képességgel is megajándékozott Isten: meg tudta magyarázni, hogy mit jelentenek az álmok.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955" y="309283"/>
            <a:ext cx="4882465" cy="453249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892" y="5053613"/>
            <a:ext cx="1715983" cy="169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013F16-7995-0FDC-1DCC-C39E26CA0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237" y="345688"/>
            <a:ext cx="6629748" cy="780585"/>
          </a:xfrm>
        </p:spPr>
        <p:txBody>
          <a:bodyPr/>
          <a:lstStyle/>
          <a:p>
            <a:r>
              <a:rPr lang="sv-SE" dirty="0"/>
              <a:t>D</a:t>
            </a:r>
            <a:r>
              <a:rPr lang="hu-HU" dirty="0" err="1"/>
              <a:t>ániel</a:t>
            </a:r>
            <a:r>
              <a:rPr lang="hu-HU" dirty="0"/>
              <a:t> 2</a:t>
            </a:r>
            <a:endParaRPr lang="sv-SE" dirty="0"/>
          </a:p>
        </p:txBody>
      </p:sp>
      <p:pic>
        <p:nvPicPr>
          <p:cNvPr id="3" name="Onlinemedia 2" title="27. Dániel próféta könyve, Károli Biblia, Ószövetség">
            <a:hlinkClick r:id="" action="ppaction://media"/>
            <a:extLst>
              <a:ext uri="{FF2B5EF4-FFF2-40B4-BE49-F238E27FC236}">
                <a16:creationId xmlns:a16="http://schemas.microsoft.com/office/drawing/2014/main" id="{8ACAD0A7-4839-D055-606E-F7A946CABB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16926" y="1253714"/>
            <a:ext cx="9581376" cy="54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5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326156" y="5787826"/>
            <a:ext cx="3573489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BABILONI KIRÁLY ÁLMA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Átellenes sarkain kerekített téglalap 9"/>
          <p:cNvSpPr/>
          <p:nvPr/>
        </p:nvSpPr>
        <p:spPr>
          <a:xfrm>
            <a:off x="4329953" y="174812"/>
            <a:ext cx="7705166" cy="5957047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hu-H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Egyszer </a:t>
            </a:r>
            <a:r>
              <a:rPr lang="hu-HU" sz="2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Nebukadneccar</a:t>
            </a:r>
            <a:r>
              <a:rPr lang="hu-H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király egy különös és nyugtalanító álmot látott, amit senki sem tudott megmagyarázni.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hu-H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király haragjában minden bölcset és tudóst meg akart öletni, mert senki sem tudta az álom jelentését.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hu-H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Dániel azonban bátran bement a királyhoz és felajánlotta segítségét.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hu-H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Dániel leborult imádkozni barátaival az Úr elé, hogy bölcsességet kérjen.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hu-H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Megkapta, amit kért és Isten segített neki megérteni a király álmát.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hu-H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is mondta a királynak.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hu-H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nagy, díszes és fényes szobor volt az álomban, amit egy hatalmas kő ledöntött, ami később hatalmas heggyé lett. - Ezen a szobron te vagy az aranyfej. A menny Istene adott neked erőt és hatalmat. Utánad egy olyan királyságot támaszt, amely erősebb az összesnél, és fennáll mindörökké - magyarázta Dániel.</a:t>
            </a:r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174812"/>
            <a:ext cx="4222376" cy="5527247"/>
          </a:xfrm>
        </p:spPr>
      </p:pic>
      <p:sp>
        <p:nvSpPr>
          <p:cNvPr id="4" name="Balra nyíl 3"/>
          <p:cNvSpPr/>
          <p:nvPr/>
        </p:nvSpPr>
        <p:spPr>
          <a:xfrm>
            <a:off x="1734672" y="6131859"/>
            <a:ext cx="10071848" cy="579297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Olvasd el a Bibliából Dániel könyvének 2. részét, vagy </a:t>
            </a:r>
            <a:r>
              <a:rPr lang="hu-HU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kattints</a:t>
            </a:r>
            <a:r>
              <a:rPr lang="hu-H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ide! </a:t>
            </a:r>
          </a:p>
        </p:txBody>
      </p:sp>
      <p:sp>
        <p:nvSpPr>
          <p:cNvPr id="5" name="Téglalap 4"/>
          <p:cNvSpPr/>
          <p:nvPr/>
        </p:nvSpPr>
        <p:spPr>
          <a:xfrm>
            <a:off x="587745" y="1291644"/>
            <a:ext cx="3828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feje színaranyból volt.</a:t>
            </a:r>
          </a:p>
        </p:txBody>
      </p:sp>
      <p:sp>
        <p:nvSpPr>
          <p:cNvPr id="7" name="Téglalap 6"/>
          <p:cNvSpPr/>
          <p:nvPr/>
        </p:nvSpPr>
        <p:spPr>
          <a:xfrm>
            <a:off x="222407" y="2292104"/>
            <a:ext cx="13644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melle </a:t>
            </a:r>
          </a:p>
          <a:p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a karjai </a:t>
            </a:r>
          </a:p>
          <a:p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ezüstből,</a:t>
            </a:r>
          </a:p>
        </p:txBody>
      </p:sp>
      <p:sp>
        <p:nvSpPr>
          <p:cNvPr id="9" name="Téglalap 8"/>
          <p:cNvSpPr/>
          <p:nvPr/>
        </p:nvSpPr>
        <p:spPr>
          <a:xfrm>
            <a:off x="2797446" y="1721444"/>
            <a:ext cx="170606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oldala rézből, </a:t>
            </a:r>
          </a:p>
          <a:p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lábszárai vasból.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lábai pedig részben vasból, </a:t>
            </a:r>
          </a:p>
          <a:p>
            <a:r>
              <a:rPr lang="hu-H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részben cserépből</a:t>
            </a:r>
          </a:p>
          <a:p>
            <a:r>
              <a:rPr lang="hu-H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voltak.</a:t>
            </a:r>
          </a:p>
        </p:txBody>
      </p:sp>
      <p:sp>
        <p:nvSpPr>
          <p:cNvPr id="2" name="Téglalap 1"/>
          <p:cNvSpPr/>
          <p:nvPr/>
        </p:nvSpPr>
        <p:spPr>
          <a:xfrm>
            <a:off x="665148" y="6196758"/>
            <a:ext cx="1069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Dániel 2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0468027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3285</TotalTime>
  <Words>1075</Words>
  <Application>Microsoft Office PowerPoint</Application>
  <PresentationFormat>Bredbild</PresentationFormat>
  <Paragraphs>101</Paragraphs>
  <Slides>18</Slides>
  <Notes>1</Notes>
  <HiddenSlides>0</HiddenSlides>
  <MMClips>3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Wingdings</vt:lpstr>
      <vt:lpstr>Wingdings 3</vt:lpstr>
      <vt:lpstr>Szálak</vt:lpstr>
      <vt:lpstr>7_Szálak</vt:lpstr>
      <vt:lpstr>PowerPoint-presentation</vt:lpstr>
      <vt:lpstr>A BABILONI FOGSÁG </vt:lpstr>
      <vt:lpstr>PowerPoint-presentation</vt:lpstr>
      <vt:lpstr>PowerPoint-presentation</vt:lpstr>
      <vt:lpstr>PowerPoint-presentation</vt:lpstr>
      <vt:lpstr>Küzdelmes élet a fogságban  </vt:lpstr>
      <vt:lpstr>PowerPoint-presentation</vt:lpstr>
      <vt:lpstr>Dániel 2</vt:lpstr>
      <vt:lpstr>PowerPoint-presentation</vt:lpstr>
      <vt:lpstr>PowerPoint-presentation</vt:lpstr>
      <vt:lpstr>Bizonyára te is szoktál különlegeseket és szépeket álmodni.   </vt:lpstr>
      <vt:lpstr>Most válaszolj a kérdésekre az olvasott történet alapján!</vt:lpstr>
      <vt:lpstr>Beszélgessünk!</vt:lpstr>
      <vt:lpstr>PowerPoint-presentation</vt:lpstr>
      <vt:lpstr>Hallgasd meg ezt az ifjúsági éneket! 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Krisztina Csőri-Czinkos</dc:creator>
  <cp:lastModifiedBy>Melinda Gal</cp:lastModifiedBy>
  <cp:revision>270</cp:revision>
  <dcterms:created xsi:type="dcterms:W3CDTF">2020-07-06T09:13:06Z</dcterms:created>
  <dcterms:modified xsi:type="dcterms:W3CDTF">2024-11-21T13:51:22Z</dcterms:modified>
</cp:coreProperties>
</file>