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  <p:sldMasterId id="2147483852" r:id="rId2"/>
  </p:sldMasterIdLst>
  <p:notesMasterIdLst>
    <p:notesMasterId r:id="rId22"/>
  </p:notesMasterIdLst>
  <p:sldIdLst>
    <p:sldId id="256" r:id="rId3"/>
    <p:sldId id="260" r:id="rId4"/>
    <p:sldId id="264" r:id="rId5"/>
    <p:sldId id="276" r:id="rId6"/>
    <p:sldId id="277" r:id="rId7"/>
    <p:sldId id="280" r:id="rId8"/>
    <p:sldId id="279" r:id="rId9"/>
    <p:sldId id="283" r:id="rId10"/>
    <p:sldId id="285" r:id="rId11"/>
    <p:sldId id="286" r:id="rId12"/>
    <p:sldId id="289" r:id="rId13"/>
    <p:sldId id="315" r:id="rId14"/>
    <p:sldId id="274" r:id="rId15"/>
    <p:sldId id="287" r:id="rId16"/>
    <p:sldId id="288" r:id="rId17"/>
    <p:sldId id="263" r:id="rId18"/>
    <p:sldId id="314" r:id="rId19"/>
    <p:sldId id="262" r:id="rId20"/>
    <p:sldId id="31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6C8B"/>
    <a:srgbClr val="A4A25E"/>
    <a:srgbClr val="888878"/>
    <a:srgbClr val="BF7E09"/>
    <a:srgbClr val="FFCC66"/>
    <a:srgbClr val="FF99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3" autoAdjust="0"/>
    <p:restoredTop sz="79698" autoAdjust="0"/>
  </p:normalViewPr>
  <p:slideViewPr>
    <p:cSldViewPr snapToGrid="0">
      <p:cViewPr varScale="1">
        <p:scale>
          <a:sx n="90" d="100"/>
          <a:sy n="90" d="100"/>
        </p:scale>
        <p:origin x="12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0FA991-15BB-4421-962F-C464C9AE1B51}" type="datetimeFigureOut">
              <a:rPr lang="hu-HU" smtClean="0"/>
              <a:t>2024. 11. 14.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6C717-9745-420A-9EE9-1DF97DAE72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0107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6C717-9745-420A-9EE9-1DF97DAE7254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1100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6C717-9745-420A-9EE9-1DF97DAE7254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8918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6C717-9745-420A-9EE9-1DF97DAE7254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948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AF60A-713C-41BA-9788-4C493DDC0A9C}" type="datetimeFigureOut">
              <a:rPr lang="en-US" dirty="0"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0FA7-C445-42F7-AF66-A4F5A6FC8A9C}" type="datetimeFigureOut">
              <a:rPr lang="en-US" dirty="0"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AC5C5-1A57-4420-8AFB-CE41693A794B}" type="datetimeFigureOut">
              <a:rPr lang="en-US" dirty="0"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B4AF60A-713C-41BA-9788-4C493DDC0A9C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642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C08AF-84E6-4329-8E67-FEA434B47075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207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F6EE328-6AFF-436B-881F-213D56084544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07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069A-09EE-4C7C-86A4-2314A404921D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7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E7F1-171E-411F-96CA-A251A21496E7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104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C98D-A273-4547-9B92-97D7769F71A6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608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CD67-0644-446C-B2AD-1C09BF34F286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279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0828-6983-48AD-9E27-CBD3696F837E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55661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C08AF-84E6-4329-8E67-FEA434B47075}" type="datetimeFigureOut">
              <a:rPr lang="en-US" dirty="0"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2C5EFB91-0324-450E-B17F-36DC0ECCE413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56171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0FA7-C445-42F7-AF66-A4F5A6FC8A9C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332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AC5C5-1A57-4420-8AFB-CE41693A794B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031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F6EE328-6AFF-436B-881F-213D56084544}" type="datetimeFigureOut">
              <a:rPr lang="en-US" dirty="0"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069A-09EE-4C7C-86A4-2314A404921D}" type="datetimeFigureOut">
              <a:rPr lang="en-US" dirty="0"/>
              <a:t>11/14/2024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E7F1-171E-411F-96CA-A251A21496E7}" type="datetimeFigureOut">
              <a:rPr lang="en-US" dirty="0"/>
              <a:t>11/14/2024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C98D-A273-4547-9B92-97D7769F71A6}" type="datetimeFigureOut">
              <a:rPr lang="en-US" dirty="0"/>
              <a:t>11/14/2024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CD67-0644-446C-B2AD-1C09BF34F286}" type="datetimeFigureOut">
              <a:rPr lang="en-US" dirty="0"/>
              <a:t>11/14/2024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0828-6983-48AD-9E27-CBD3696F837E}" type="datetimeFigureOut">
              <a:rPr lang="en-US" dirty="0"/>
              <a:t>11/14/2024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FB91-0324-450E-B17F-36DC0ECCE413}" type="datetimeFigureOut">
              <a:rPr lang="en-US" dirty="0"/>
              <a:t>11/14/2024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2E37674-C1BA-4107-9B06-6D4CAC3A3DF5}" type="datetimeFigureOut">
              <a:rPr lang="en-US" dirty="0"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2E37674-C1BA-4107-9B06-6D4CAC3A3DF5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14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iblia.hu/az_oszovetseg_a_muveszetekben/jeremias_profeta_i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arcanum.hu/hu/online-kiadvanyok/Lexikonok-ki-kicsoda-a-bibliaban-F8DCE/j-F8F78/jeremias-F8FA3/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igemorzsa.hu/szombatiskola/2015/IV/05_tan.htm" TargetMode="Externa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173506" y="1432223"/>
            <a:ext cx="8910918" cy="3035808"/>
          </a:xfrm>
        </p:spPr>
        <p:txBody>
          <a:bodyPr/>
          <a:lstStyle/>
          <a:p>
            <a:pPr algn="ctr"/>
            <a:r>
              <a:rPr lang="hu-HU" sz="8000" b="0" dirty="0">
                <a:solidFill>
                  <a:schemeClr val="bg2">
                    <a:lumMod val="25000"/>
                  </a:schemeClr>
                </a:solidFill>
                <a:latin typeface="Blackadder ITC" panose="04020505051007020D02" pitchFamily="82" charset="0"/>
                <a:cs typeface="Arial" panose="020B0604020202020204" pitchFamily="34" charset="0"/>
              </a:rPr>
              <a:t>Jeremiás próféta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369859" y="5335714"/>
            <a:ext cx="5911982" cy="1057522"/>
          </a:xfrm>
        </p:spPr>
        <p:txBody>
          <a:bodyPr>
            <a:normAutofit/>
          </a:bodyPr>
          <a:lstStyle/>
          <a:p>
            <a:pPr algn="ctr"/>
            <a:r>
              <a:rPr lang="hu-HU" sz="3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Isten Igéje választás elé állít!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41" y="554412"/>
            <a:ext cx="3248025" cy="461962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624730" y="5313184"/>
            <a:ext cx="35948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Michelangelo: Jeremiás próféta, 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1508.12.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Sixtina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, Róma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 kép forrása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5649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02"/>
            <a:ext cx="12192000" cy="6898585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-1" y="896293"/>
            <a:ext cx="12108873" cy="5961707"/>
          </a:xfrm>
          <a:solidFill>
            <a:schemeClr val="bg2">
              <a:alpha val="79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Jeremiás elküldte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Bárúkkal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az irattekercset Jeruzsálembe a templomba. </a:t>
            </a: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Jeremiás tudta, hogy országos böjtöt hirdettek, sokan lesznek ott. </a:t>
            </a:r>
          </a:p>
          <a:p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Bárúk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úgy is tett, ahogyan Jeremiás mondta. Amint a kancellárok és főemberek fülébe jutott a hír, azonnal hívatták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Bárúkot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Bárúk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felolvasta, és a főemberek nagyon megijedtek.</a:t>
            </a: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Azután bementek a királyhoz, és jelentették neki, mi történt. </a:t>
            </a: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Majd a király parancsára felolvasták a tekercset a király szolgálatában álló vezető emberek előtt is.</a:t>
            </a: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 király hallgatta egy darabig Isten üzenetét, de az arca egyre komorabb lett. Mérgében a tekercset a tűzbe dobta.</a:t>
            </a: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Mivel nem hitt a király az Úr prófétájának, és elégette az irattekercset Isten ítéletét vonta magára.</a:t>
            </a:r>
          </a:p>
          <a:p>
            <a:pPr marL="0" indent="0">
              <a:buNone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Lekerekített téglalap 1"/>
          <p:cNvSpPr/>
          <p:nvPr/>
        </p:nvSpPr>
        <p:spPr>
          <a:xfrm>
            <a:off x="1729212" y="99588"/>
            <a:ext cx="9270747" cy="796705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>Az elkészült irattekercs útja</a:t>
            </a:r>
          </a:p>
        </p:txBody>
      </p:sp>
      <p:sp>
        <p:nvSpPr>
          <p:cNvPr id="5" name="Tekercs vízszintesen 4"/>
          <p:cNvSpPr/>
          <p:nvPr/>
        </p:nvSpPr>
        <p:spPr>
          <a:xfrm>
            <a:off x="768927" y="5268192"/>
            <a:ext cx="10816937" cy="1496290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Jeremiás a történteket követően is hűséggel végezte prófétai küldetését:</a:t>
            </a:r>
          </a:p>
          <a:p>
            <a:pPr algn="ctr"/>
            <a:r>
              <a:rPr lang="hu-H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Továbbította Isten üzenetét és figyelmeztette a népet, hogy helyes úton járjanak. 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7532" y="408096"/>
            <a:ext cx="1296322" cy="128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908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8815726" cy="1371600"/>
          </a:xfrm>
        </p:spPr>
        <p:txBody>
          <a:bodyPr>
            <a:normAutofit/>
          </a:bodyPr>
          <a:lstStyle/>
          <a:p>
            <a:r>
              <a:rPr lang="hu-HU" sz="3800" dirty="0">
                <a:latin typeface="Arial" panose="020B0604020202020204" pitchFamily="34" charset="0"/>
                <a:cs typeface="Arial" panose="020B0604020202020204" pitchFamily="34" charset="0"/>
              </a:rPr>
              <a:t>Gondolkozz és válaszolj a kérdésekre! </a:t>
            </a:r>
            <a:br>
              <a:rPr lang="hu-HU" sz="3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800" dirty="0">
                <a:latin typeface="Arial" panose="020B0604020202020204" pitchFamily="34" charset="0"/>
                <a:cs typeface="Arial" panose="020B0604020202020204" pitchFamily="34" charset="0"/>
              </a:rPr>
              <a:t>Beszéld meg a padtársaddal!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18508" y="2691244"/>
            <a:ext cx="8506691" cy="1797629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Vajon miért lett mérges a király miután a tekercs tartalmát megismerte?</a:t>
            </a:r>
          </a:p>
          <a:p>
            <a:pPr marL="342900" indent="-342900">
              <a:buAutoNum type="arabicPeriod"/>
            </a:pP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Jó döntést hozott a király a tekercs elégetésével? Miért? </a:t>
            </a:r>
          </a:p>
          <a:p>
            <a:pPr marL="342900" indent="-342900">
              <a:buAutoNum type="arabicPeriod"/>
            </a:pP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Mondd el, mit tettél volna a király helyében? </a:t>
            </a:r>
          </a:p>
          <a:p>
            <a:pPr marL="342900" indent="-342900">
              <a:buAutoNum type="arabicPeriod"/>
            </a:pPr>
            <a:endParaRPr lang="hu-HU" dirty="0"/>
          </a:p>
          <a:p>
            <a:pPr marL="342900" indent="-342900">
              <a:buAutoNum type="arabicPeriod"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526" y="553668"/>
            <a:ext cx="1383912" cy="137171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54" y="2691244"/>
            <a:ext cx="1402202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5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8ECFDE6-D8D9-528F-B74B-E1E321244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623" y="340242"/>
            <a:ext cx="10022958" cy="999460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C00000"/>
                </a:solidFill>
              </a:rPr>
              <a:t>Jeremiás próféta könyve:</a:t>
            </a:r>
            <a:r>
              <a:rPr lang="hu-HU" dirty="0"/>
              <a:t> </a:t>
            </a:r>
            <a:endParaRPr lang="en-GB" dirty="0"/>
          </a:p>
        </p:txBody>
      </p:sp>
      <p:pic>
        <p:nvPicPr>
          <p:cNvPr id="4" name="Áttekintés_ Jeremiás">
            <a:hlinkClick r:id="" action="ppaction://media"/>
            <a:extLst>
              <a:ext uri="{FF2B5EF4-FFF2-40B4-BE49-F238E27FC236}">
                <a16:creationId xmlns:a16="http://schemas.microsoft.com/office/drawing/2014/main" id="{4B309C8E-F8B6-B286-4BA7-5C8EF805F7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8747" y="1533747"/>
            <a:ext cx="8001611" cy="450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9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6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48552" y="636860"/>
            <a:ext cx="10621617" cy="88140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u-HU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Szorgalmi feladat!</a:t>
            </a:r>
          </a:p>
        </p:txBody>
      </p:sp>
      <p:sp>
        <p:nvSpPr>
          <p:cNvPr id="7" name="Téglalap 6"/>
          <p:cNvSpPr/>
          <p:nvPr/>
        </p:nvSpPr>
        <p:spPr>
          <a:xfrm>
            <a:off x="748551" y="2152453"/>
            <a:ext cx="1117450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Mit gondolsz, hogyan szólítaná meg ma Jeremiás az embereket? </a:t>
            </a:r>
          </a:p>
          <a:p>
            <a:endParaRPr lang="hu-HU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1. Fogalmazd meg egy </a:t>
            </a:r>
            <a:r>
              <a:rPr lang="hu-HU" sz="3000" dirty="0" err="1">
                <a:latin typeface="Arial" panose="020B0604020202020204" pitchFamily="34" charset="0"/>
                <a:cs typeface="Arial" panose="020B0604020202020204" pitchFamily="34" charset="0"/>
              </a:rPr>
              <a:t>sms</a:t>
            </a: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, vagy egy rövid videó üzenetben!</a:t>
            </a:r>
          </a:p>
          <a:p>
            <a:endParaRPr lang="hu-HU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2. Küldd el a Hittanoktatódnak!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3035" y="4259834"/>
            <a:ext cx="3206003" cy="214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032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324095"/>
            <a:ext cx="10058400" cy="9499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u-HU" sz="4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Szorgalmi feladat</a:t>
            </a: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842481" y="1273995"/>
            <a:ext cx="10282719" cy="526188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Készíts egy irattekercset! </a:t>
            </a:r>
          </a:p>
          <a:p>
            <a:pPr marL="0" indent="0">
              <a:buNone/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Hozzávalók: 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A4-es papírlapok, 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2 db hurkapálcika, vagy 2 db kötőtű, 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ragasztó vagy ragasztószalag,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toll vagy ceruza.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(Nem szükséges, de a hurkapálcikák végére szúrhatsz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dekorgolyókat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is.)</a:t>
            </a:r>
          </a:p>
          <a:p>
            <a:pPr marL="0" indent="0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Az elkészítés mente:</a:t>
            </a:r>
          </a:p>
          <a:p>
            <a:pPr marL="0" indent="0">
              <a:buNone/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TIPP: Illusztrációt a következő oldalon találsz! Az elkészült saját tekercset le is fényképezheted!</a:t>
            </a:r>
          </a:p>
          <a:p>
            <a:pPr marL="0" indent="0">
              <a:buNone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1. Vágj keskeny és hosszabb papírcsíkokat, amelyekből többet is egymás mellé ragaszthatsz!</a:t>
            </a:r>
          </a:p>
          <a:p>
            <a:pPr marL="0" indent="0">
              <a:buNone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2. A papírcsík egyik végét ragasztószalaggal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rögzítsd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a hurkapálcikához vagy a kötőtűhöz!</a:t>
            </a:r>
          </a:p>
          <a:p>
            <a:pPr marL="0" indent="0">
              <a:buNone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3. Tekerd fel rá a papírt, majd a másik végét is hasonló módon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rögzítsd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0" indent="0">
              <a:buNone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4. A tekercsre oldalirányban haladva, hasábokba rendezve írhatsz bibliai Igéket vagy gondolatokat!</a:t>
            </a:r>
          </a:p>
          <a:p>
            <a:pPr marL="0" indent="0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957" y="2279759"/>
            <a:ext cx="2759561" cy="223931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4359" y="480136"/>
            <a:ext cx="996823" cy="100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88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9427" y="365191"/>
            <a:ext cx="10755330" cy="1371600"/>
          </a:xfrm>
        </p:spPr>
        <p:txBody>
          <a:bodyPr>
            <a:normAutofit fontScale="90000"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itt látható illusztráció a szorgalmi feladat elkészítéséhez ad segítséget: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480" y="1736791"/>
            <a:ext cx="5071679" cy="445388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410" y="2098904"/>
            <a:ext cx="1377815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55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988288" y="2330681"/>
            <a:ext cx="8633638" cy="2400657"/>
          </a:xfrm>
          <a:prstGeom prst="rect">
            <a:avLst/>
          </a:prstGeom>
          <a:solidFill>
            <a:srgbClr val="FFC000">
              <a:alpha val="86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hu-HU" sz="3000" dirty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„Talán meghallja Júda háza, hogy mennyi veszedelmet</a:t>
            </a:r>
          </a:p>
          <a:p>
            <a:pPr lvl="0"/>
            <a:r>
              <a:rPr lang="hu-HU" sz="3000" dirty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készülök rájuk zúdítani, és ha megtérnek a rossz útról, én</a:t>
            </a:r>
          </a:p>
          <a:p>
            <a:pPr lvl="0"/>
            <a:r>
              <a:rPr lang="hu-HU" sz="3000" dirty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megbocsátom bűnüket és vétküket.” Jer 36,3</a:t>
            </a:r>
            <a:endParaRPr kumimoji="0" lang="hu-HU" sz="3000" b="0" i="0" u="none" strike="noStrike" kern="1200" cap="none" spc="0" normalizeH="0" baseline="0" noProof="0" dirty="0">
              <a:ln>
                <a:noFill/>
              </a:ln>
              <a:solidFill>
                <a:srgbClr val="A28E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98490" y="542261"/>
            <a:ext cx="11395020" cy="985758"/>
          </a:xfrm>
          <a:prstGeom prst="rect">
            <a:avLst/>
          </a:prstGeom>
          <a:solidFill>
            <a:schemeClr val="accent3">
              <a:lumMod val="60000"/>
              <a:lumOff val="40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000" dirty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mai</a:t>
            </a:r>
            <a:r>
              <a:rPr kumimoji="0" lang="hu-HU" sz="2000" i="0" u="none" strike="noStrike" kern="1200" cap="none" spc="0" normalizeH="0" noProof="0" dirty="0">
                <a:ln>
                  <a:noFill/>
                </a:ln>
                <a:solidFill>
                  <a:srgbClr val="A28E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aranymondás Jeremiáshoz kapcsolódik.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000" dirty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 az Ige </a:t>
            </a:r>
            <a:r>
              <a:rPr kumimoji="0" lang="hu-HU" sz="2000" i="0" u="none" strike="noStrike" kern="1200" cap="none" spc="0" normalizeH="0" noProof="0" dirty="0">
                <a:ln>
                  <a:noFill/>
                </a:ln>
                <a:solidFill>
                  <a:srgbClr val="A28E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emlékeztessen arra, hogy Isten </a:t>
            </a:r>
            <a:r>
              <a:rPr lang="hu-HU" sz="2000" noProof="0" dirty="0">
                <a:solidFill>
                  <a:srgbClr val="A28E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mindig kész a megbocsátásra, ha Hozzá térünk</a:t>
            </a:r>
            <a:r>
              <a:rPr kumimoji="0" lang="hu-HU" sz="2800" b="1" i="0" u="none" strike="noStrike" kern="1200" cap="none" spc="0" normalizeH="0" noProof="0" dirty="0">
                <a:ln>
                  <a:noFill/>
                </a:ln>
                <a:solidFill>
                  <a:srgbClr val="A28E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50494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72B11785-E7CD-3E69-FE02-EFFCE1DC7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96" y="390747"/>
            <a:ext cx="10802678" cy="607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65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ercs függőlegesen 1"/>
          <p:cNvSpPr/>
          <p:nvPr/>
        </p:nvSpPr>
        <p:spPr>
          <a:xfrm>
            <a:off x="3750419" y="313762"/>
            <a:ext cx="7731125" cy="6230938"/>
          </a:xfrm>
          <a:prstGeom prst="verticalScroll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300" b="0" i="1" u="none" strike="noStrike" kern="1200" cap="none" spc="0" normalizeH="0" baseline="0" noProof="0" dirty="0">
              <a:ln>
                <a:noFill/>
              </a:ln>
              <a:solidFill>
                <a:srgbClr val="6AAC9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 Atyánk, aki a mennyekben vagy, szenteltessék meg a te neved,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jöjjön el a te országod, legyen meg a te akaratod, amint a mennyben, úgy a földön is;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Mindennapi kenyerünket add meg nekünk ma,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és bocsásd meg vétkeinket, miképpen mi is megbocsátunk az ellenünk vétkezőknek;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És ne </a:t>
            </a:r>
            <a:r>
              <a:rPr kumimoji="0" lang="hu-HU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vígy</a:t>
            </a: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minket kísértésbe, de szabadíts meg a gonosztól;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Mert tied az ország, a hatalom és a dicsőség mindörökké.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Ámen.</a:t>
            </a:r>
            <a:b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hu-HU" sz="2300" b="0" i="0" u="none" strike="noStrike" kern="1200" cap="none" spc="0" normalizeH="0" baseline="0" noProof="0" dirty="0">
                <a:ln>
                  <a:noFill/>
                </a:ln>
                <a:solidFill>
                  <a:srgbClr val="6AAC9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(Mt 6,9-13)</a:t>
            </a:r>
          </a:p>
        </p:txBody>
      </p:sp>
      <p:pic>
        <p:nvPicPr>
          <p:cNvPr id="60419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259" y="1228162"/>
            <a:ext cx="1440921" cy="132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abályos ötszög 2"/>
          <p:cNvSpPr/>
          <p:nvPr/>
        </p:nvSpPr>
        <p:spPr>
          <a:xfrm>
            <a:off x="764332" y="3623986"/>
            <a:ext cx="2986087" cy="2317865"/>
          </a:xfrm>
          <a:prstGeom prst="pentagon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Mondjuk el közösen az Úri imádságot!</a:t>
            </a:r>
            <a:endParaRPr kumimoji="0" lang="hu-HU" sz="2500" b="0" i="0" u="none" strike="noStrike" kern="1200" cap="none" spc="0" normalizeH="0" baseline="0" noProof="0" dirty="0">
              <a:ln>
                <a:noFill/>
              </a:ln>
              <a:solidFill>
                <a:srgbClr val="A848A8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390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8DDCA73C-E87F-168D-3975-67B611B1A98D}"/>
              </a:ext>
            </a:extLst>
          </p:cNvPr>
          <p:cNvSpPr/>
          <p:nvPr/>
        </p:nvSpPr>
        <p:spPr>
          <a:xfrm>
            <a:off x="161365" y="188259"/>
            <a:ext cx="11851341" cy="6481482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042B2C3F-7A97-B499-FE2D-1EC801753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683" y="998088"/>
            <a:ext cx="6096528" cy="107298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6AC396D-89E7-ABDC-067C-5FB971463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56" y="2414868"/>
            <a:ext cx="2019582" cy="237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65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4741863"/>
            <a:ext cx="13970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470025" y="265113"/>
            <a:ext cx="8978900" cy="5857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Kezdjük imádsággal a hittanórát!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694" y="953964"/>
            <a:ext cx="5492158" cy="55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7877175" y="1238250"/>
            <a:ext cx="4148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9" name="Lekerekített téglalap 8"/>
          <p:cNvSpPr/>
          <p:nvPr/>
        </p:nvSpPr>
        <p:spPr>
          <a:xfrm>
            <a:off x="7678271" y="4311561"/>
            <a:ext cx="3315794" cy="234706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dirty="0">
                <a:solidFill>
                  <a:srgbClr val="766F5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mai hittanórán arról lesz szó, hogy Isten a helyes útra akar vezetni.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6CF4E5B-EF4A-0AE7-B990-F1191A41526F}"/>
              </a:ext>
            </a:extLst>
          </p:cNvPr>
          <p:cNvSpPr txBox="1"/>
          <p:nvPr/>
        </p:nvSpPr>
        <p:spPr>
          <a:xfrm>
            <a:off x="7678271" y="1894693"/>
            <a:ext cx="41481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Erős vár a mi Istenünk</a:t>
            </a:r>
            <a:r>
              <a:rPr lang="sv-SE" sz="3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Dícsértessék</a:t>
            </a:r>
          </a:p>
          <a:p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a Jézus Krisztus</a:t>
            </a:r>
            <a:r>
              <a:rPr lang="sv-SE" sz="36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439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6825" y="212072"/>
            <a:ext cx="4813005" cy="548253"/>
          </a:xfr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>
            <a:normAutofit/>
          </a:bodyPr>
          <a:lstStyle/>
          <a:p>
            <a:r>
              <a:rPr lang="hu-HU" sz="2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Hallgasd meg ezt az éneket!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523904" y="4928372"/>
            <a:ext cx="1011928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Gondolkozz el!</a:t>
            </a:r>
          </a:p>
          <a:p>
            <a:r>
              <a:rPr lang="hu-HU" sz="2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Figyeld az ének szövegét, hogy mi az ének legfőbb üzenete számodra?  </a:t>
            </a:r>
          </a:p>
          <a:p>
            <a:endParaRPr lang="hu-HU" sz="2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8909" y="212072"/>
            <a:ext cx="996266" cy="1000040"/>
          </a:xfrm>
          <a:prstGeom prst="rect">
            <a:avLst/>
          </a:prstGeom>
        </p:spPr>
      </p:pic>
      <p:pic>
        <p:nvPicPr>
          <p:cNvPr id="4" name="Rád nézek Atyám - Christeens _ (God I Look To You)">
            <a:hlinkClick r:id="" action="ppaction://media"/>
            <a:extLst>
              <a:ext uri="{FF2B5EF4-FFF2-40B4-BE49-F238E27FC236}">
                <a16:creationId xmlns:a16="http://schemas.microsoft.com/office/drawing/2014/main" id="{C879AE81-5AEE-14B5-99A7-2381ED848A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8808" y="760325"/>
            <a:ext cx="8902997" cy="416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8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88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94374" y="675951"/>
            <a:ext cx="6107095" cy="510363"/>
          </a:xfrm>
        </p:spPr>
        <p:txBody>
          <a:bodyPr>
            <a:noAutofit/>
          </a:bodyPr>
          <a:lstStyle/>
          <a:p>
            <a:pPr algn="ctr"/>
            <a:r>
              <a:rPr lang="hu-HU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Játszunk el a gondolattal! 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2373" y="1752246"/>
            <a:ext cx="11251095" cy="4270786"/>
          </a:xfrm>
        </p:spPr>
        <p:txBody>
          <a:bodyPr>
            <a:normAutofit fontScale="92500" lnSpcReduction="20000"/>
          </a:bodyPr>
          <a:lstStyle/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Képzeld el, hogy egyszer Isten megszólít és elhív Téged, hogy az Ő prófétája legyél!</a:t>
            </a:r>
            <a:endParaRPr lang="sv-SE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A következő kérdések segítenek a feladat elkészítéséhez: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Milyen helyzetben kezdődne a beszélgetés? 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(Például: séta közben az utcán, amikor egyedül vagy otthon, elalvás előtt stb.)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Mit mondana neked Isten?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Mit felelnél rá?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Keresnél-e kifogásokat, vagy azonnal igent mondanál Neki? 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Kérdeznél-e Tőle valamit? 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(Például: Mit mondjak az embereknek? Fognak nekem hinni, ha a Nevedben megszólalok? stb.)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971" y="447664"/>
            <a:ext cx="1234715" cy="12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12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8863" y="182181"/>
            <a:ext cx="10058400" cy="1028264"/>
          </a:xfrm>
        </p:spPr>
        <p:txBody>
          <a:bodyPr>
            <a:normAutofit/>
          </a:bodyPr>
          <a:lstStyle/>
          <a:p>
            <a:r>
              <a:rPr lang="hu-HU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Nézd meg ezt a filmrészletet Jeremiás elhívásáról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4099" y="182181"/>
            <a:ext cx="1287867" cy="1282169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81575" y="5460050"/>
            <a:ext cx="11428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Gondolkozzatok, majd beszéljük meg közösen is a látottakat!</a:t>
            </a:r>
            <a:endParaRPr lang="hu-HU" sz="2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Miért változott meg Jeremiás hozzáállása a prófétai feladattal kapcsolatban? </a:t>
            </a:r>
          </a:p>
          <a:p>
            <a:r>
              <a:rPr lang="hu-HU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Mondjatok ötleteket!  </a:t>
            </a:r>
          </a:p>
        </p:txBody>
      </p:sp>
      <p:pic>
        <p:nvPicPr>
          <p:cNvPr id="9" name="Jeremiás elhívása">
            <a:hlinkClick r:id="" action="ppaction://media"/>
            <a:extLst>
              <a:ext uri="{FF2B5EF4-FFF2-40B4-BE49-F238E27FC236}">
                <a16:creationId xmlns:a16="http://schemas.microsoft.com/office/drawing/2014/main" id="{FD78980C-A501-7D3F-BC9F-40D30750A2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4508" y="1373334"/>
            <a:ext cx="6968747" cy="383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0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5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8259" y="382616"/>
            <a:ext cx="6902824" cy="1239995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Jeremiás személyes adatai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3291" y="1464295"/>
            <a:ext cx="5402050" cy="5115799"/>
          </a:xfrm>
        </p:spPr>
        <p:txBody>
          <a:bodyPr>
            <a:noAutofit/>
          </a:bodyPr>
          <a:lstStyle/>
          <a:p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Születési idő: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 Kr. e. 650 körül. </a:t>
            </a:r>
          </a:p>
          <a:p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Családja: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 Papi családból származott. </a:t>
            </a:r>
          </a:p>
          <a:p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Lakhelye: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 Anátót, amely Jeruzsálemtől mintegy 7 km-re fekvő település. </a:t>
            </a:r>
          </a:p>
          <a:p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Elhívásának ideje: 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Jósiás király uralkodásának 13. évében történt. </a:t>
            </a:r>
          </a:p>
          <a:p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Életkora: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 Kb. 23 éves korában hívta el őt az Úr a prófétai szolgálatra. </a:t>
            </a:r>
          </a:p>
          <a:p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Írnoka: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200" dirty="0" err="1">
                <a:latin typeface="Arial" panose="020B0604020202020204" pitchFamily="34" charset="0"/>
                <a:cs typeface="Arial" panose="020B0604020202020204" pitchFamily="34" charset="0"/>
              </a:rPr>
              <a:t>Bárúk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, nevének jelentése: áldott</a:t>
            </a:r>
          </a:p>
          <a:p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Feladata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: Isten szavát hirdetni.</a:t>
            </a:r>
          </a:p>
        </p:txBody>
      </p:sp>
      <p:sp>
        <p:nvSpPr>
          <p:cNvPr id="5" name="Folyamatábra: Másik feldolgozás 4"/>
          <p:cNvSpPr/>
          <p:nvPr/>
        </p:nvSpPr>
        <p:spPr>
          <a:xfrm>
            <a:off x="7467601" y="540931"/>
            <a:ext cx="3845858" cy="92336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Készítsd el a füzetedbe a te személyes adatlapodat is!</a:t>
            </a:r>
          </a:p>
        </p:txBody>
      </p:sp>
      <p:sp>
        <p:nvSpPr>
          <p:cNvPr id="6" name="Szamárfül 5"/>
          <p:cNvSpPr/>
          <p:nvPr/>
        </p:nvSpPr>
        <p:spPr>
          <a:xfrm>
            <a:off x="5934635" y="1685366"/>
            <a:ext cx="5934636" cy="4724400"/>
          </a:xfrm>
          <a:prstGeom prst="foldedCorner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hu-HU" sz="2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2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Neved és a jelentése, ha tudod:</a:t>
            </a:r>
          </a:p>
          <a:p>
            <a:pPr>
              <a:lnSpc>
                <a:spcPct val="150000"/>
              </a:lnSpc>
            </a:pPr>
            <a:r>
              <a:rPr lang="hu-HU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Születési idő:</a:t>
            </a:r>
          </a:p>
          <a:p>
            <a:pPr>
              <a:lnSpc>
                <a:spcPct val="150000"/>
              </a:lnSpc>
            </a:pPr>
            <a:r>
              <a:rPr lang="hu-HU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Család:</a:t>
            </a:r>
          </a:p>
          <a:p>
            <a:pPr>
              <a:lnSpc>
                <a:spcPct val="150000"/>
              </a:lnSpc>
            </a:pPr>
            <a:r>
              <a:rPr lang="hu-HU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Lakóhely:</a:t>
            </a:r>
          </a:p>
          <a:p>
            <a:pPr>
              <a:lnSpc>
                <a:spcPct val="150000"/>
              </a:lnSpc>
            </a:pPr>
            <a:r>
              <a:rPr lang="hu-HU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Mióta jársz hittanra:</a:t>
            </a:r>
          </a:p>
          <a:p>
            <a:pPr>
              <a:lnSpc>
                <a:spcPct val="150000"/>
              </a:lnSpc>
            </a:pPr>
            <a:r>
              <a:rPr lang="hu-HU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Jelenlegi életkorod:</a:t>
            </a:r>
          </a:p>
          <a:p>
            <a:pPr>
              <a:lnSpc>
                <a:spcPct val="150000"/>
              </a:lnSpc>
            </a:pPr>
            <a:r>
              <a:rPr lang="hu-HU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Hozzád nagyon közel álló személy:</a:t>
            </a:r>
          </a:p>
          <a:p>
            <a:pPr>
              <a:lnSpc>
                <a:spcPct val="150000"/>
              </a:lnSpc>
            </a:pPr>
            <a:r>
              <a:rPr lang="hu-HU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Feladat: 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3092" y="1381931"/>
            <a:ext cx="1179451" cy="117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08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60651" y="532153"/>
            <a:ext cx="9423115" cy="1371600"/>
          </a:xfrm>
        </p:spPr>
        <p:txBody>
          <a:bodyPr>
            <a:normAutofit/>
          </a:bodyPr>
          <a:lstStyle/>
          <a:p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>Jeremiás az Úr hűséges prófétája volt.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49321" y="2103120"/>
            <a:ext cx="8315830" cy="4261821"/>
          </a:xfrm>
        </p:spPr>
        <p:txBody>
          <a:bodyPr>
            <a:normAutofit/>
          </a:bodyPr>
          <a:lstStyle/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Próféciái tartalma miatt Jeremiás gyakran konfliktusba keveredett mind a királyokkal és a nép vezetőivel, mind a papokkal és más prófétákkal.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Jeremiás bírálta a király és az udvar istentelenségét, bálványimádását. Ezt ugyan átmenetileg enyhítette Jósiás király vallási reformja (622), ám később újra elfordul Istentől a nép.</a:t>
            </a:r>
          </a:p>
          <a:p>
            <a:r>
              <a:rPr lang="hu-HU" sz="2200" dirty="0" err="1">
                <a:latin typeface="Arial" panose="020B0604020202020204" pitchFamily="34" charset="0"/>
                <a:cs typeface="Arial" panose="020B0604020202020204" pitchFamily="34" charset="0"/>
              </a:rPr>
              <a:t>Jojákim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 király intézkedéseit is bírálta, a nyilvánvalóan felesleges építkezései, valamint törvényszegései miatt. </a:t>
            </a:r>
          </a:p>
          <a:p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Ha többet is szeretnél megtudni Jeremiásról, akkor </a:t>
            </a:r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ide </a:t>
            </a:r>
            <a:r>
              <a:rPr lang="hu-HU" sz="2200" b="1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kattints</a:t>
            </a:r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!</a:t>
            </a: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21" y="532153"/>
            <a:ext cx="1362086" cy="135008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151" y="2142921"/>
            <a:ext cx="3109229" cy="2091109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8751667" y="2142921"/>
            <a:ext cx="22411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A kép forrása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98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78542" y="484094"/>
            <a:ext cx="8624046" cy="5871881"/>
          </a:xfrm>
          <a:solidFill>
            <a:srgbClr val="FFCC66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sz="39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Tudod-e?</a:t>
            </a:r>
          </a:p>
          <a:p>
            <a:pPr marL="0" indent="0">
              <a:buNone/>
            </a:pPr>
            <a:endParaRPr lang="hu-HU" sz="3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3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Prófétának lenni nem egyszerű hivatás. </a:t>
            </a:r>
          </a:p>
          <a:p>
            <a:pPr marL="0" indent="0">
              <a:buNone/>
            </a:pPr>
            <a:r>
              <a:rPr lang="hu-HU" sz="3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3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próféta </a:t>
            </a:r>
            <a:r>
              <a:rPr lang="hu-HU" sz="3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szavát szólja. </a:t>
            </a:r>
          </a:p>
          <a:p>
            <a:pPr marL="0" indent="0">
              <a:buNone/>
            </a:pPr>
            <a:r>
              <a:rPr lang="hu-HU" sz="3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nevében figyelmezteti a népet, ha rossz úton jár</a:t>
            </a:r>
            <a:r>
              <a:rPr lang="hu-HU" sz="3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hu-HU" sz="3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 csak a népet. A papokat, a főembereket és a királyokat is bírálnia kellett. </a:t>
            </a:r>
          </a:p>
          <a:p>
            <a:pPr marL="0" indent="0">
              <a:buNone/>
            </a:pPr>
            <a:r>
              <a:rPr lang="hu-HU" sz="3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Jeremiást kevesen szerették, még kevesebben hittek neki. </a:t>
            </a:r>
          </a:p>
          <a:p>
            <a:pPr marL="0" indent="0">
              <a:buNone/>
            </a:pPr>
            <a:r>
              <a:rPr lang="hu-HU" sz="3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Megjövendölte Jeruzsálem pusztulását. Igaza lett. A próféciák beteljesedtek.</a:t>
            </a:r>
          </a:p>
          <a:p>
            <a:pPr marL="0" indent="0">
              <a:buNone/>
            </a:pPr>
            <a:endParaRPr lang="hu-H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538" y="484094"/>
            <a:ext cx="1383912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2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kerekített téglalapbuborék 4"/>
          <p:cNvSpPr/>
          <p:nvPr/>
        </p:nvSpPr>
        <p:spPr>
          <a:xfrm>
            <a:off x="6400800" y="1645920"/>
            <a:ext cx="4984376" cy="4763846"/>
          </a:xfrm>
          <a:prstGeom prst="wedgeRoundRectCallout">
            <a:avLst>
              <a:gd name="adj1" fmla="val -102027"/>
              <a:gd name="adj2" fmla="val -3250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Fogj egy irattekercset, és </a:t>
            </a:r>
            <a:r>
              <a:rPr lang="hu-HU" sz="26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írd rá mindazokat az Igéket, amelyeket kijelentettem neked </a:t>
            </a:r>
            <a:r>
              <a:rPr lang="hu-HU" sz="2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Izráelről,</a:t>
            </a:r>
          </a:p>
          <a:p>
            <a:pPr algn="ctr"/>
            <a:r>
              <a:rPr lang="hu-HU" sz="2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Júdáról és a többi népről… Talán meghallja Júda háza, hogy mennyi veszedelmet készülök rájuk</a:t>
            </a:r>
          </a:p>
          <a:p>
            <a:pPr algn="ctr"/>
            <a:r>
              <a:rPr lang="hu-HU" sz="2600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zúdítani, ha megtérnek a rossz útról, én megbocsátom bűnüket és vétküket.</a:t>
            </a:r>
          </a:p>
        </p:txBody>
      </p:sp>
      <p:sp>
        <p:nvSpPr>
          <p:cNvPr id="6" name="Téglalap 5"/>
          <p:cNvSpPr/>
          <p:nvPr/>
        </p:nvSpPr>
        <p:spPr>
          <a:xfrm>
            <a:off x="813140" y="1451530"/>
            <a:ext cx="405204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Történt, hogy így szólt az Úr Jeremiáshoz:</a:t>
            </a:r>
          </a:p>
          <a:p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1093695" y="3706470"/>
            <a:ext cx="43747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Ekkor Jeremiás hívta az írnokát, </a:t>
            </a:r>
            <a:r>
              <a:rPr lang="hu-HU" sz="3000" dirty="0" err="1">
                <a:latin typeface="Arial" panose="020B0604020202020204" pitchFamily="34" charset="0"/>
                <a:cs typeface="Arial" panose="020B0604020202020204" pitchFamily="34" charset="0"/>
              </a:rPr>
              <a:t>Bárúkot</a:t>
            </a:r>
            <a:r>
              <a:rPr lang="hu-HU" sz="3000" dirty="0">
                <a:latin typeface="Arial" panose="020B0604020202020204" pitchFamily="34" charset="0"/>
                <a:cs typeface="Arial" panose="020B0604020202020204" pitchFamily="34" charset="0"/>
              </a:rPr>
              <a:t>, és lediktált neki mindent, amit Isten üzent.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1537752" y="328008"/>
            <a:ext cx="89130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>Az Úr egy nap megszólította prófétáját</a:t>
            </a:r>
          </a:p>
        </p:txBody>
      </p:sp>
    </p:spTree>
    <p:extLst>
      <p:ext uri="{BB962C8B-B14F-4D97-AF65-F5344CB8AC3E}">
        <p14:creationId xmlns:p14="http://schemas.microsoft.com/office/powerpoint/2010/main" val="48069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Fabetű">
  <a:themeElements>
    <a:clrScheme name="Wood Typ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ppt/theme/theme2.xml><?xml version="1.0" encoding="utf-8"?>
<a:theme xmlns:a="http://schemas.openxmlformats.org/drawingml/2006/main" name="Szappan">
  <a:themeElements>
    <a:clrScheme name="Szappa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zappa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zappa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TM03090434[[fn=Fabetű]]</Template>
  <TotalTime>1266</TotalTime>
  <Words>1063</Words>
  <Application>Microsoft Office PowerPoint</Application>
  <PresentationFormat>Szélesvásznú</PresentationFormat>
  <Paragraphs>120</Paragraphs>
  <Slides>19</Slides>
  <Notes>3</Notes>
  <HiddenSlides>0</HiddenSlides>
  <MMClips>3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19</vt:i4>
      </vt:variant>
    </vt:vector>
  </HeadingPairs>
  <TitlesOfParts>
    <vt:vector size="30" baseType="lpstr">
      <vt:lpstr>Arial</vt:lpstr>
      <vt:lpstr>Blackadder ITC</vt:lpstr>
      <vt:lpstr>Calibri</vt:lpstr>
      <vt:lpstr>Century Gothic</vt:lpstr>
      <vt:lpstr>Comic Sans MS</vt:lpstr>
      <vt:lpstr>Garamond</vt:lpstr>
      <vt:lpstr>Georgia</vt:lpstr>
      <vt:lpstr>Trebuchet MS</vt:lpstr>
      <vt:lpstr>Wingdings</vt:lpstr>
      <vt:lpstr>Fabetű</vt:lpstr>
      <vt:lpstr>Szappan</vt:lpstr>
      <vt:lpstr>Jeremiás próféta</vt:lpstr>
      <vt:lpstr>PowerPoint-bemutató</vt:lpstr>
      <vt:lpstr>Hallgasd meg ezt az éneket!</vt:lpstr>
      <vt:lpstr>Játszunk el a gondolattal!  </vt:lpstr>
      <vt:lpstr>Nézd meg ezt a filmrészletet Jeremiás elhívásáról</vt:lpstr>
      <vt:lpstr>Jeremiás személyes adatai </vt:lpstr>
      <vt:lpstr>Jeremiás az Úr hűséges prófétája volt.</vt:lpstr>
      <vt:lpstr>PowerPoint-bemutató</vt:lpstr>
      <vt:lpstr>PowerPoint-bemutató</vt:lpstr>
      <vt:lpstr>PowerPoint-bemutató</vt:lpstr>
      <vt:lpstr>Gondolkozz és válaszolj a kérdésekre!  Beszéld meg a padtársaddal!</vt:lpstr>
      <vt:lpstr>Jeremiás próféta könyve: </vt:lpstr>
      <vt:lpstr>1. Szorgalmi feladat!</vt:lpstr>
      <vt:lpstr>2. Szorgalmi feladat</vt:lpstr>
      <vt:lpstr>Az itt látható illusztráció a szorgalmi feladat elkészítéséhez ad segítséget: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Feladatom van!</dc:title>
  <dc:creator>Gergo</dc:creator>
  <cp:lastModifiedBy>László Faragó</cp:lastModifiedBy>
  <cp:revision>204</cp:revision>
  <dcterms:created xsi:type="dcterms:W3CDTF">2021-02-25T14:42:38Z</dcterms:created>
  <dcterms:modified xsi:type="dcterms:W3CDTF">2024-11-14T18:45:21Z</dcterms:modified>
</cp:coreProperties>
</file>