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3"/>
  </p:notesMasterIdLst>
  <p:sldIdLst>
    <p:sldId id="285" r:id="rId3"/>
    <p:sldId id="333" r:id="rId4"/>
    <p:sldId id="302" r:id="rId5"/>
    <p:sldId id="313" r:id="rId6"/>
    <p:sldId id="319" r:id="rId7"/>
    <p:sldId id="323" r:id="rId8"/>
    <p:sldId id="324" r:id="rId9"/>
    <p:sldId id="320" r:id="rId10"/>
    <p:sldId id="329" r:id="rId11"/>
    <p:sldId id="330" r:id="rId12"/>
    <p:sldId id="331" r:id="rId13"/>
    <p:sldId id="321" r:id="rId14"/>
    <p:sldId id="326" r:id="rId15"/>
    <p:sldId id="327" r:id="rId16"/>
    <p:sldId id="325" r:id="rId17"/>
    <p:sldId id="303" r:id="rId18"/>
    <p:sldId id="292" r:id="rId19"/>
    <p:sldId id="291" r:id="rId20"/>
    <p:sldId id="332" r:id="rId21"/>
    <p:sldId id="290" r:id="rId22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1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F79973-3D1E-4CA4-B3AD-A478600CF701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029477-35BB-4216-960D-DDD4BD7D85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928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678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842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9428-E0C5-4175-B4B0-00B8AF5EF7EF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0289-B05C-4429-B054-1CA8B37913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186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12B3-2B1D-49CD-8148-09ACD24E2ED6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381B1-F82B-4500-ABB7-503B6C415E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507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493C3-6B6E-468D-8A3E-4B15B983B536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8121-9E32-4D62-9E22-59BE88E0A7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879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71FD-4506-4BF6-A80B-519C4B99F67B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C7FF-8C90-4EE3-B544-FDF8564FC3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645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5162-86D5-4890-88C4-D23EAAE5C5D4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4BEC-61CC-4905-A0AC-8721D7E960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02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95A5-1686-493A-B103-168A5C4EEAAC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C3E9-BDD9-4984-9649-7FF4770B2F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22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BE19-12F4-45F7-8017-93C9F549BA33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C325-3DF7-4F3E-9CF4-10434BF3A5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028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A02B-8CCE-4250-AEF9-7A3703D69E22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9B40-8520-457F-82B7-C23FF97A21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81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1886-59E1-45F3-8AC7-A5AF8285B6E9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DFB1-6641-4A30-AB7A-47A6C37D11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362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B37B-014A-444E-A5A8-1C20E96BD8C6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D3AF-6BB2-40DA-89CD-3E216F3EFA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181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7EA8-7552-4FB0-B1C4-C4094389D783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320F-ADC6-4694-91C1-3E0F91217C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49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69BA-62E0-42A1-A90B-2AB963AB5BB5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A35B-C2EA-4F09-B1A7-ACF1DA7D19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524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E7D3-E658-4AFF-9039-2C21913EFF85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CB11-B82C-4404-94FA-158B93FFFB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316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6621-C925-4FFD-81B1-0250372C39FB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C673-FF81-486B-999A-5B8E26921F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59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4C77-A0D4-4DF7-B5CF-35F0086D2FFA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051E-F522-4C8B-A27D-F4A1FBAF1D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9167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A554-5531-49BE-BC7F-A9CDF5180EBB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3BAE-A7E7-4E0D-9EC4-6E9F6EF416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105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41C8-4496-456B-88D7-9262CF76FD17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7A2C-492A-44B8-9E0A-F7FD3875A7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748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FCB0-1C5B-4B1D-87C6-FA32187F251F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26C3-F75A-4D27-A9CD-61E749ABDC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449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F7C9-5303-42C3-80D0-8B25336D5FE2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887F-EC5A-407F-AB86-730C3D4795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180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585C-F108-48F7-B1BC-3B78AAA4C679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D6A58-4C9F-4AF3-B058-0EC5A0E5B6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3819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BA8B-FED1-40F7-A5E9-3FD894EA9D88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E24D3-BDC3-475A-B569-D3EF7CE6BD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45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553B-E524-43D5-B42E-D0018E1653B1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F781F-1484-496E-AD18-3E2F1CC123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62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81EF-5708-486E-B0A1-81C6B7A62603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1AC01-3D16-46C8-BB01-1895D99616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5832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583BC-0CA8-4DCC-B092-EDE7CA7D1DFD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8A64-CD3B-47A9-A6CC-88B7BD0D8A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8760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18F3-BBFF-477F-8C26-0343585C36C4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D56A-2F2C-498F-BA44-B3988462D4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1653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4B43-D989-42DF-BB19-A270AE61AFA5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F8CC-1F83-4F0D-87C4-311CDD023E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41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B45F-F1C2-4E45-9F3A-A7C054EBE746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3E90-58FB-4092-BEC9-C3435ADA17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80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50E2-4E2E-41EC-86C3-B10EC51C78D6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3B28-3E90-4047-8075-A15E6E9E4D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759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2F3D-7F5D-4560-89D1-749ABE8FE135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D449-D38D-48E0-83D6-61EF9B6D52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920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B7C44-1BEF-42F4-B186-6867A1EEDE39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6628-5DAD-42F2-BDFA-3896EA6F0E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25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B029-0236-492A-889D-AA35E859CF30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1B38-B9D7-4AD0-A719-144E1F41BD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567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BC0B-D0A0-4B2B-ABE7-CBCFE4EC4727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6C519-AAD8-4F95-B8B0-E2534019F6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51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FFBD0CE1-DF78-4351-A5F8-C4257F4C1A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051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CE409F6-29D6-4D33-83E0-CEEFF90CFA65}" type="datetimeFigureOut">
              <a:rPr lang="hu-HU"/>
              <a:pPr>
                <a:defRPr/>
              </a:pPr>
              <a:t>2024. 11. 08.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03DA226-7F5F-45B8-A483-3C79173508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bibliamindenkie.hu/uj/2KI/5#14" TargetMode="External"/><Relationship Id="rId3" Type="http://schemas.openxmlformats.org/officeDocument/2006/relationships/hyperlink" Target="https://abibliamindenkie.hu/uj/2KI/5#9" TargetMode="External"/><Relationship Id="rId7" Type="http://schemas.openxmlformats.org/officeDocument/2006/relationships/hyperlink" Target="https://abibliamindenkie.hu/uj/2KI/5#13" TargetMode="External"/><Relationship Id="rId2" Type="http://schemas.openxmlformats.org/officeDocument/2006/relationships/hyperlink" Target="https://abibliamindenkie.hu/uj/2KI/5#8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abibliamindenkie.hu/uj/2KI/5#12" TargetMode="External"/><Relationship Id="rId5" Type="http://schemas.openxmlformats.org/officeDocument/2006/relationships/hyperlink" Target="https://abibliamindenkie.hu/uj/2KI/5#11" TargetMode="External"/><Relationship Id="rId4" Type="http://schemas.openxmlformats.org/officeDocument/2006/relationships/hyperlink" Target="https://abibliamindenkie.hu/uj/2KI/5#10" TargetMode="External"/><Relationship Id="rId9" Type="http://schemas.openxmlformats.org/officeDocument/2006/relationships/hyperlink" Target="https://abibliamindenkie.hu/uj/LUK/4/27#2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2KI/5#16" TargetMode="External"/><Relationship Id="rId2" Type="http://schemas.openxmlformats.org/officeDocument/2006/relationships/hyperlink" Target="https://abibliamindenkie.hu/uj/2KI/5#15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abibliamindenkie.hu/uj/2KI/5#19" TargetMode="External"/><Relationship Id="rId5" Type="http://schemas.openxmlformats.org/officeDocument/2006/relationships/hyperlink" Target="https://abibliamindenkie.hu/uj/2KI/5#18" TargetMode="External"/><Relationship Id="rId4" Type="http://schemas.openxmlformats.org/officeDocument/2006/relationships/hyperlink" Target="https://abibliamindenkie.hu/uj/2KI/5#1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igemorzsa.hu/gyerek_oldal/biblia-tanulmany/II.evfolyam/I.negyed/kicsi/11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ARRpSiKaGo?start=4&amp;feature=oembed" TargetMode="Externa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bibliamindenkie.hu/uj/2KI/5#7" TargetMode="External"/><Relationship Id="rId3" Type="http://schemas.openxmlformats.org/officeDocument/2006/relationships/hyperlink" Target="https://abibliamindenkie.hu/uj/2KI/5#2" TargetMode="External"/><Relationship Id="rId7" Type="http://schemas.openxmlformats.org/officeDocument/2006/relationships/hyperlink" Target="https://abibliamindenkie.hu/uj/2KI/5#6" TargetMode="External"/><Relationship Id="rId2" Type="http://schemas.openxmlformats.org/officeDocument/2006/relationships/hyperlink" Target="https://abibliamindenkie.hu/uj/2KI/5#1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abibliamindenkie.hu/uj/2KI/5#5" TargetMode="External"/><Relationship Id="rId5" Type="http://schemas.openxmlformats.org/officeDocument/2006/relationships/hyperlink" Target="https://abibliamindenkie.hu/uj/2KI/5#4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abibliamindenkie.hu/uj/2KI/5#3" TargetMode="External"/><Relationship Id="rId9" Type="http://schemas.openxmlformats.org/officeDocument/2006/relationships/hyperlink" Target="https://abibliamindenkie.hu/uj/DEU/32/39#3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741863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közös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30" y="1128776"/>
            <a:ext cx="5492158" cy="55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7343427" y="1238250"/>
            <a:ext cx="54921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Dicsértessék a Jézus Krisztus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Erős vár a Mi Istenünk!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8218713" y="3646714"/>
            <a:ext cx="3654317" cy="22248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hittanórán </a:t>
            </a:r>
            <a:r>
              <a:rPr lang="hu-HU" sz="2800" dirty="0" err="1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Naamán</a:t>
            </a:r>
            <a:r>
              <a:rPr lang="hu-HU" sz="28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történetével foglalkozunk</a:t>
            </a: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CEA98A74-AA63-D87E-91C6-7AB0FEBF803B}"/>
              </a:ext>
            </a:extLst>
          </p:cNvPr>
          <p:cNvSpPr txBox="1"/>
          <p:nvPr/>
        </p:nvSpPr>
        <p:spPr>
          <a:xfrm>
            <a:off x="4470400" y="772448"/>
            <a:ext cx="6096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v-SE" sz="16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2"/>
              </a:rPr>
              <a:t>8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Amikor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Elizeus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Isten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embere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meghallotta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hogy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Izráel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királya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megszaggatta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ruháját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ilyen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üzenetet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küldött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királynak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: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Miért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szaggattad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ruhádat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?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Jöjjön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ide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hozzám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ember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majd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megtudja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hogy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van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prófétája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Izráelnek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! </a:t>
            </a:r>
          </a:p>
          <a:p>
            <a:pPr algn="just"/>
            <a:r>
              <a:rPr lang="sv-SE" sz="16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3"/>
              </a:rPr>
              <a:t>9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Ezért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Naamán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elment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lovaival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kocsijával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megállt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Elizeus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házának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bejáratánál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. </a:t>
            </a:r>
          </a:p>
          <a:p>
            <a:pPr algn="just"/>
            <a:r>
              <a:rPr lang="sv-SE" sz="16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4"/>
              </a:rPr>
              <a:t>10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Elizeus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egy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követet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küldött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hozzá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ezzel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üzenettel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: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Menj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fürödj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hétszer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Jordánban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akkor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újra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megtisztul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tested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! </a:t>
            </a:r>
          </a:p>
          <a:p>
            <a:pPr algn="just"/>
            <a:r>
              <a:rPr lang="sv-SE" sz="16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5"/>
              </a:rPr>
              <a:t>11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Naamán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azonban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megharagudott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elment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így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szólt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: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gondoltam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hogy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majd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kijön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elém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áll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segítségül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hívja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Istenének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Úrnak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nevét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azután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végighúzza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kezét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beteg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helyen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kigyógyít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bélpoklosságból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. </a:t>
            </a:r>
          </a:p>
          <a:p>
            <a:pPr algn="just"/>
            <a:r>
              <a:rPr lang="sv-SE" sz="16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6"/>
              </a:rPr>
              <a:t>12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Hát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nem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többet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érnek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-e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Damaszkusz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folyói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Abáná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Parpar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Izráel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minden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vizénél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?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Megfürödhetnék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azokban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is,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hogy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megtisztuljak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!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Azzal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megfordult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haragosan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távozott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. </a:t>
            </a:r>
          </a:p>
          <a:p>
            <a:pPr algn="just"/>
            <a:r>
              <a:rPr lang="sv-SE" sz="16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7"/>
              </a:rPr>
              <a:t>13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Szolgái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azonban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odamentek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így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szóltak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hozzá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: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Atyám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ha a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próféta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valami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nagy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dolgot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parancsolt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volna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megtennéd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ugye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?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Mennyivel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inkább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megteheted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amikor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csak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mondta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hogy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fürödj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megtisztulsz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. </a:t>
            </a:r>
          </a:p>
          <a:p>
            <a:pPr algn="just"/>
            <a:r>
              <a:rPr lang="sv-SE" sz="16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8"/>
              </a:rPr>
              <a:t>14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Lement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tehát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megmerítkezett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hétszer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Jordánban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Isten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emberének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kívánsága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szerint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.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Akkor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újra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tiszta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lett a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teste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akár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egy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újszülött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gyermeké.</a:t>
            </a:r>
            <a:r>
              <a:rPr lang="sv-SE" sz="1600" b="0" i="0" u="none" strike="noStrike" baseline="3000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9"/>
              </a:rPr>
              <a:t>Lk</a:t>
            </a:r>
            <a:r>
              <a:rPr lang="sv-SE" sz="1600" b="0" i="0" u="none" strike="noStrike" baseline="300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9"/>
              </a:rPr>
              <a:t> 4,27</a:t>
            </a:r>
            <a:endParaRPr lang="sv-SE" sz="1600" b="0" i="0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968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4A9C89BB-4A54-2057-4E30-852E1003B2A6}"/>
              </a:ext>
            </a:extLst>
          </p:cNvPr>
          <p:cNvSpPr txBox="1"/>
          <p:nvPr/>
        </p:nvSpPr>
        <p:spPr>
          <a:xfrm>
            <a:off x="3048000" y="871925"/>
            <a:ext cx="609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v-SE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2"/>
              </a:rPr>
              <a:t>15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Ezután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Naamán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visszatért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egész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kíséretével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Isten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emberéhez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bement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megállt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előtte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ezt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mondta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: Most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már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tudom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hogy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nincs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máshol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Isten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egész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földön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csak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Izráelben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. Most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azért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fogadj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el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ajándékot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te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szolgádtól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! </a:t>
            </a:r>
          </a:p>
          <a:p>
            <a:pPr algn="just"/>
            <a:r>
              <a:rPr lang="sv-SE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3"/>
              </a:rPr>
              <a:t>16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De ő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így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felelt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: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élő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Úrra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mondom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akinek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szolgálatában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állok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hogy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nem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fogadok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el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semmit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!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Bár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unszolta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hogy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fogadja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el, ő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hajthatatlan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maradt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. </a:t>
            </a:r>
          </a:p>
          <a:p>
            <a:pPr algn="just"/>
            <a:r>
              <a:rPr lang="sv-SE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4"/>
              </a:rPr>
              <a:t>17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Akkor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ezt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mondta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Naamán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: Ha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nem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is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fogadod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el,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hadd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kapjon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te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szolgád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annyi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földet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amennyit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egy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pár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öszvér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elbír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Mert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nem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készít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többé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te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szolgád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sem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égőáldozatot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sem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véresáldozatot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más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istennek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csak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Úrnak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! </a:t>
            </a:r>
          </a:p>
          <a:p>
            <a:pPr algn="just"/>
            <a:r>
              <a:rPr lang="sv-SE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5"/>
              </a:rPr>
              <a:t>18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Csak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azt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egy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dolgot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engedje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Úr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te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szolgádnak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hogy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amikor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én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uram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bemegy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Rimmón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templomába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hogy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ott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leboruljon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ha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én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kezemre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támaszkodik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én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is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leborulhassak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Rimmón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templomában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Azt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hogy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én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leborulok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Rimmón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templomában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bocsássa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Úr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te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szolgádnak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! </a:t>
            </a:r>
          </a:p>
          <a:p>
            <a:pPr algn="just"/>
            <a:r>
              <a:rPr lang="sv-SE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6"/>
              </a:rPr>
              <a:t>19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Ő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így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felelt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neki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: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Menj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el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békével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64926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991545" y="260648"/>
            <a:ext cx="9295154" cy="1512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buSzPts val="5888"/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Most válaszolj a kérdésekre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olvasott történet alapján!</a:t>
            </a:r>
            <a:endParaRPr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idx="1"/>
          </p:nvPr>
        </p:nvSpPr>
        <p:spPr>
          <a:xfrm>
            <a:off x="2281775" y="1932734"/>
            <a:ext cx="9004924" cy="38561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8620">
              <a:lnSpc>
                <a:spcPct val="80000"/>
              </a:lnSpc>
              <a:spcBef>
                <a:spcPts val="0"/>
              </a:spcBef>
              <a:buSzPts val="2215"/>
              <a:buFont typeface="Wingdings" panose="05000000000000000000" pitchFamily="2" charset="2"/>
              <a:buChar char="Ø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Mi lehetett az oka szerinted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Naamán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büszkeségének? A kérdéshez olvasd el újra az 1. verset!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80000"/>
              </a:lnSpc>
              <a:spcBef>
                <a:spcPts val="641"/>
              </a:spcBef>
              <a:buSzPts val="2217"/>
              <a:buNone/>
            </a:pP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>
              <a:lnSpc>
                <a:spcPct val="80000"/>
              </a:lnSpc>
              <a:spcBef>
                <a:spcPts val="641"/>
              </a:spcBef>
              <a:buSzPts val="2215"/>
              <a:buFont typeface="Wingdings" panose="05000000000000000000" pitchFamily="2" charset="2"/>
              <a:buChar char="Ø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Mit gondolsz, milyen érzésekkel küzdhetett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Naamán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, aki bátor katona létére egy súlyos betegségben szenvedett.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80000"/>
              </a:lnSpc>
              <a:spcBef>
                <a:spcPts val="641"/>
              </a:spcBef>
              <a:buSzPts val="2217"/>
              <a:buNone/>
            </a:pP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>
              <a:lnSpc>
                <a:spcPct val="80000"/>
              </a:lnSpc>
              <a:spcBef>
                <a:spcPts val="641"/>
              </a:spcBef>
              <a:buSzPts val="2215"/>
              <a:buFont typeface="Wingdings" panose="05000000000000000000" pitchFamily="2" charset="2"/>
              <a:buChar char="Ø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Minek a hatására változott meg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Naamán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hozzáállása?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80000"/>
              </a:lnSpc>
              <a:spcBef>
                <a:spcPts val="641"/>
              </a:spcBef>
              <a:buSzPts val="2217"/>
              <a:buNone/>
            </a:pP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20">
              <a:lnSpc>
                <a:spcPct val="80000"/>
              </a:lnSpc>
              <a:spcBef>
                <a:spcPts val="641"/>
              </a:spcBef>
              <a:buSzPts val="2215"/>
              <a:buFont typeface="Wingdings" panose="05000000000000000000" pitchFamily="2" charset="2"/>
              <a:buChar char="Ø"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Hogyan tette próbára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Naamánt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Elizeus próféta válasza? A kérdés megválaszolásához olvasd el újra a 10.verset!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80000"/>
              </a:lnSpc>
              <a:spcBef>
                <a:spcPts val="641"/>
              </a:spcBef>
              <a:buSzPts val="2215"/>
              <a:buNone/>
            </a:pPr>
            <a:endParaRPr sz="1704" dirty="0"/>
          </a:p>
          <a:p>
            <a:pPr marL="228600" indent="-42132">
              <a:lnSpc>
                <a:spcPct val="80000"/>
              </a:lnSpc>
              <a:spcBef>
                <a:spcPts val="641"/>
              </a:spcBef>
              <a:buSzPts val="2217"/>
              <a:buNone/>
            </a:pPr>
            <a:endParaRPr sz="1704" dirty="0"/>
          </a:p>
          <a:p>
            <a:pPr marL="228600" indent="-42132">
              <a:lnSpc>
                <a:spcPct val="80000"/>
              </a:lnSpc>
              <a:spcBef>
                <a:spcPts val="641"/>
              </a:spcBef>
              <a:buSzPts val="2217"/>
              <a:buNone/>
            </a:pPr>
            <a:endParaRPr sz="1704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559" y="583884"/>
            <a:ext cx="133514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7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8942" y="232012"/>
            <a:ext cx="6750424" cy="645117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hadvezér gyógyulásának az volt a feltétele, hogy 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engedelmeskednie kellett Elizeus szavának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és meg kellett fürdenie a Jordán folyóban. 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Hezitálás után - a szolgák tanácsára - </a:t>
            </a:r>
            <a:r>
              <a:rPr lang="hu-H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Naamán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 végül megtette, amit a próféta kért tőle.</a:t>
            </a:r>
            <a:b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Naamán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nemcsak fizikailag gyógyult meg, hanem lelkileg is. 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Naamán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hazatérése után oltárt építtetett az élő Istennek. Ezzel mutatta ki köszönetét, háláját.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2584" y="2214443"/>
            <a:ext cx="4724272" cy="41044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752" y="1116147"/>
            <a:ext cx="1335140" cy="1322947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8911988" y="382138"/>
            <a:ext cx="2647666" cy="1596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gyógyulás útja</a:t>
            </a:r>
          </a:p>
        </p:txBody>
      </p:sp>
    </p:spTree>
    <p:extLst>
      <p:ext uri="{BB962C8B-B14F-4D97-AF65-F5344CB8AC3E}">
        <p14:creationId xmlns:p14="http://schemas.microsoft.com/office/powerpoint/2010/main" val="209038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98606" y="227277"/>
            <a:ext cx="7091860" cy="1280890"/>
          </a:xfr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44220" y="2599946"/>
            <a:ext cx="10631605" cy="335710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hu-HU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Ószövetségben a gyógyulás az ember teljes helyreállását jelentette. </a:t>
            </a:r>
          </a:p>
          <a:p>
            <a:r>
              <a:rPr lang="hu-HU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bibliai gondolkodásban a gyógyulást Isten adja (2Móz 15,26). </a:t>
            </a:r>
          </a:p>
          <a:p>
            <a:r>
              <a:rPr lang="hu-HU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próféták szerint a legfontosabb gyógymód: </a:t>
            </a:r>
            <a:r>
              <a:rPr lang="hu-HU" sz="2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Istenhez fordulni, Tőle imádságban kérni a gyógyulást. </a:t>
            </a:r>
            <a:r>
              <a:rPr lang="hu-HU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Elizeus is ezt a nézetet képviselte és tanította.</a:t>
            </a:r>
          </a:p>
          <a:p>
            <a:r>
              <a:rPr lang="hu-HU" sz="2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Naamán</a:t>
            </a:r>
            <a:r>
              <a:rPr lang="hu-HU" sz="2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gyógyulása is az Isten szavának való engedelmesség után történt meg. 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536" y="900482"/>
            <a:ext cx="133514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19536" y="4123985"/>
            <a:ext cx="6689491" cy="2140337"/>
          </a:xfrm>
        </p:spPr>
        <p:txBody>
          <a:bodyPr/>
          <a:lstStyle/>
          <a:p>
            <a:b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46162" y="186784"/>
            <a:ext cx="10208075" cy="14209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Tx/>
              <a:buNone/>
              <a:tabLst/>
              <a:defRPr/>
            </a:pPr>
            <a:endParaRPr kumimoji="0" lang="hu-HU" sz="3000" b="1" i="0" u="none" strike="noStrike" kern="1200" cap="none" spc="0" normalizeH="0" baseline="0" noProof="0" dirty="0">
              <a:ln>
                <a:noFill/>
              </a:ln>
              <a:solidFill>
                <a:srgbClr val="728653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Gondolkozz el a kérdéseken!</a:t>
            </a:r>
          </a:p>
          <a:p>
            <a:pPr marL="4572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53010"/>
              </a:buClr>
              <a:buSzPts val="2860"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816" y="838998"/>
            <a:ext cx="1542422" cy="1524132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950199" y="2677861"/>
            <a:ext cx="592218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8670" marR="0" lvl="1" indent="-2857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53010"/>
              </a:buClr>
              <a:buSzPts val="2860"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Naamán</a:t>
            </a: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gyógyulásáról szóló történet melyik részlete volt rád nagy hatással?</a:t>
            </a:r>
          </a:p>
          <a:p>
            <a:pPr marL="4572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53010"/>
              </a:buClr>
              <a:buSzPts val="2860"/>
              <a:buFontTx/>
              <a:buNone/>
              <a:tabLst/>
              <a:defRPr/>
            </a:pP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31470" marR="0" lvl="0" indent="-2857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53010"/>
              </a:buClr>
              <a:buSzPts val="2860"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Miért lehet fontos beszélni másoknak a hitedről?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70" y="1677624"/>
            <a:ext cx="3799055" cy="4892722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2150581" y="6504096"/>
            <a:ext cx="2238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 kép forrása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423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308" y="71183"/>
            <a:ext cx="11154623" cy="63086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az ifjúsági éneket!</a:t>
            </a:r>
            <a:br>
              <a:rPr lang="hu-H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767617" y="22227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082" y="804231"/>
            <a:ext cx="1609483" cy="161558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777923" y="19391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b="1" dirty="0"/>
          </a:p>
        </p:txBody>
      </p:sp>
      <p:pic>
        <p:nvPicPr>
          <p:cNvPr id="3" name="Onlinemedia 2" title="Hinni kell, küzdeni, teljes szívvel szeretni!">
            <a:hlinkClick r:id="" action="ppaction://media"/>
            <a:extLst>
              <a:ext uri="{FF2B5EF4-FFF2-40B4-BE49-F238E27FC236}">
                <a16:creationId xmlns:a16="http://schemas.microsoft.com/office/drawing/2014/main" id="{4C1CFFAA-71E6-E428-418F-8CEC3E8D41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32000" y="900604"/>
            <a:ext cx="783336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6761745" y="1194345"/>
            <a:ext cx="4427865" cy="193419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a történet arról szól, hogy Isten számára semmi sem lehetetlen.</a:t>
            </a:r>
          </a:p>
        </p:txBody>
      </p:sp>
      <p:pic>
        <p:nvPicPr>
          <p:cNvPr id="44036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15" y="1997589"/>
            <a:ext cx="1224624" cy="121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5343933" y="304517"/>
            <a:ext cx="5934638" cy="553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hu-HU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Isten Úr a betegségek felett is. </a:t>
            </a:r>
            <a:endParaRPr lang="hu-HU" sz="3000" b="1" dirty="0">
              <a:solidFill>
                <a:srgbClr val="92AA4C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005" y="3464366"/>
            <a:ext cx="5011346" cy="3237257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2962531" y="2151576"/>
            <a:ext cx="3507474" cy="1312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Igazán jó hírek a számunkra 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 flipV="1">
            <a:off x="4967785" y="1050878"/>
            <a:ext cx="477672" cy="946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V="1">
            <a:off x="6591869" y="2293262"/>
            <a:ext cx="545910" cy="204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>
            <a:off x="3616657" y="3464366"/>
            <a:ext cx="354842" cy="370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5964072" y="3596457"/>
            <a:ext cx="797673" cy="238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zis 15"/>
          <p:cNvSpPr/>
          <p:nvPr/>
        </p:nvSpPr>
        <p:spPr>
          <a:xfrm>
            <a:off x="7137779" y="3699418"/>
            <a:ext cx="3903259" cy="8638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Ő szabadítása nem marad el!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847164" y="4563281"/>
            <a:ext cx="5182527" cy="20257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defRPr/>
            </a:pPr>
            <a:r>
              <a:rPr lang="hu-H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az embertől </a:t>
            </a:r>
          </a:p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defRPr/>
            </a:pPr>
            <a:r>
              <a:rPr lang="hu-H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így tőlünk is - </a:t>
            </a:r>
          </a:p>
          <a:p>
            <a:pPr lvl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defRPr/>
            </a:pPr>
            <a:r>
              <a:rPr lang="hu-H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engedelmes</a:t>
            </a:r>
            <a:r>
              <a:rPr lang="hu-H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nyitott szívet </a:t>
            </a:r>
            <a:r>
              <a:rPr lang="hu-H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kér. Ő válaszolni fog!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1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49320" y="2648632"/>
            <a:ext cx="9906117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„Embereknek ez lehetetlen, de Istennek minden lehetséges.”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Mt 19,26</a:t>
            </a:r>
            <a:endParaRPr lang="hu-HU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09934" y="350968"/>
            <a:ext cx="10635065" cy="11931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Tanuld meg most az aranymondást és mondd el hangosan is!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51" y="2012163"/>
            <a:ext cx="1321895" cy="127293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9EA07E2-43B8-A350-B76B-42CE08320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308" y="571277"/>
            <a:ext cx="5466922" cy="5918733"/>
          </a:xfrm>
          <a:prstGeom prst="rect">
            <a:avLst/>
          </a:prstGeom>
        </p:spPr>
      </p:pic>
      <p:pic>
        <p:nvPicPr>
          <p:cNvPr id="3" name="Kép 3">
            <a:extLst>
              <a:ext uri="{FF2B5EF4-FFF2-40B4-BE49-F238E27FC236}">
                <a16:creationId xmlns:a16="http://schemas.microsoft.com/office/drawing/2014/main" id="{8B32F0D2-AE4F-CC52-FCA6-308CEFF2DBC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73" y="571277"/>
            <a:ext cx="2100263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78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0185E846-65B8-F24D-7C07-67EA3BC34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320" y="163617"/>
            <a:ext cx="9398000" cy="65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78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625" y="34925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300" i="1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szenteltessék meg a te neved,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300" dirty="0" err="1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724025"/>
            <a:ext cx="2100263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bályos ötszög 2"/>
          <p:cNvSpPr/>
          <p:nvPr/>
        </p:nvSpPr>
        <p:spPr>
          <a:xfrm>
            <a:off x="8843963" y="3260725"/>
            <a:ext cx="2986087" cy="2630488"/>
          </a:xfrm>
          <a:prstGeom prst="pentago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Mondjuk el közösen az Úri imádságot!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44908" y="904390"/>
            <a:ext cx="5544853" cy="1525138"/>
          </a:xfrm>
        </p:spPr>
        <p:txBody>
          <a:bodyPr>
            <a:normAutofit fontScale="90000"/>
          </a:bodyPr>
          <a:lstStyle/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Naamán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története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44908" y="2665177"/>
            <a:ext cx="4958000" cy="741871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ISTEN SEGÍT A BETEGSÉGBEN</a:t>
            </a:r>
            <a:br>
              <a:rPr lang="hu-HU" dirty="0"/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761" y="2429528"/>
            <a:ext cx="4953497" cy="38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5093" y="260806"/>
            <a:ext cx="10532860" cy="13125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 jut eszedbe az itt látható képekről és szavakról?</a:t>
            </a:r>
            <a:br>
              <a:rPr lang="hu-HU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300" dirty="0">
                <a:latin typeface="Arial" panose="020B0604020202020204" pitchFamily="34" charset="0"/>
                <a:cs typeface="Arial" panose="020B0604020202020204" pitchFamily="34" charset="0"/>
              </a:rPr>
              <a:t>Beszélgessetek erről!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16" y="2459222"/>
            <a:ext cx="3396161" cy="2264107"/>
          </a:xfrm>
          <a:prstGeom prst="rect">
            <a:avLst/>
          </a:prstGeom>
        </p:spPr>
      </p:pic>
      <p:sp>
        <p:nvSpPr>
          <p:cNvPr id="14" name="Lekerekített téglalap 13"/>
          <p:cNvSpPr/>
          <p:nvPr/>
        </p:nvSpPr>
        <p:spPr>
          <a:xfrm>
            <a:off x="4572451" y="2459222"/>
            <a:ext cx="2756397" cy="73997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magabiztosság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714796" y="5064523"/>
            <a:ext cx="2320120" cy="6823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hatalom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4863821" y="4748616"/>
            <a:ext cx="2115403" cy="6823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fizikai erő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954" y="3963459"/>
            <a:ext cx="4181928" cy="2787951"/>
          </a:xfrm>
          <a:prstGeom prst="rect">
            <a:avLst/>
          </a:prstGeom>
        </p:spPr>
      </p:pic>
      <p:sp>
        <p:nvSpPr>
          <p:cNvPr id="19" name="Ellipszis 18"/>
          <p:cNvSpPr/>
          <p:nvPr/>
        </p:nvSpPr>
        <p:spPr>
          <a:xfrm>
            <a:off x="9106982" y="2876266"/>
            <a:ext cx="237117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bátorság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3340038" y="5746911"/>
            <a:ext cx="2464826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egészség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4737808" y="3386552"/>
            <a:ext cx="2819593" cy="808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céltudatosság</a:t>
            </a:r>
          </a:p>
        </p:txBody>
      </p:sp>
    </p:spTree>
    <p:extLst>
      <p:ext uri="{BB962C8B-B14F-4D97-AF65-F5344CB8AC3E}">
        <p14:creationId xmlns:p14="http://schemas.microsoft.com/office/powerpoint/2010/main" val="266789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1405720" y="628227"/>
            <a:ext cx="10140286" cy="170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indent="-18288">
              <a:buNone/>
            </a:pPr>
            <a:r>
              <a:rPr lang="hu-HU" sz="4500" dirty="0">
                <a:latin typeface="Arial" panose="020B0604020202020204" pitchFamily="34" charset="0"/>
                <a:cs typeface="Arial" panose="020B0604020202020204" pitchFamily="34" charset="0"/>
              </a:rPr>
              <a:t>Beszéljük meg a következő kérdéseket!</a:t>
            </a:r>
            <a:endParaRPr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Google Shape;100;p1"/>
          <p:cNvSpPr txBox="1">
            <a:spLocks noGrp="1"/>
          </p:cNvSpPr>
          <p:nvPr>
            <p:ph type="subTitle" idx="1"/>
          </p:nvPr>
        </p:nvSpPr>
        <p:spPr>
          <a:xfrm>
            <a:off x="2124635" y="3012261"/>
            <a:ext cx="9762565" cy="22830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Mit jelent a büszkeség?</a:t>
            </a:r>
          </a:p>
          <a:p>
            <a:pPr marL="0" indent="0">
              <a:spcBef>
                <a:spcPts val="0"/>
              </a:spcBef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Milyen problémák adódhatnak abból, ha valaki túlságosan is büszke?</a:t>
            </a:r>
          </a:p>
          <a:p>
            <a:pPr marL="0" indent="0">
              <a:spcBef>
                <a:spcPts val="0"/>
              </a:spcBef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Könnyű vagy nehéz elfogadni mások segítségét, ez mitől függ? 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740"/>
              </a:spcBef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740"/>
              </a:spcBef>
            </a:pPr>
            <a:endParaRPr dirty="0"/>
          </a:p>
        </p:txBody>
      </p:sp>
      <p:sp>
        <p:nvSpPr>
          <p:cNvPr id="3" name="Lekerekített téglalap 2"/>
          <p:cNvSpPr/>
          <p:nvPr/>
        </p:nvSpPr>
        <p:spPr>
          <a:xfrm>
            <a:off x="1849474" y="5516625"/>
            <a:ext cx="750968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Próbáljátok meg most egy testhelyzettel, egy gesztussal kifejezni a büszkeséget!</a:t>
            </a:r>
          </a:p>
        </p:txBody>
      </p:sp>
    </p:spTree>
    <p:extLst>
      <p:ext uri="{BB962C8B-B14F-4D97-AF65-F5344CB8AC3E}">
        <p14:creationId xmlns:p14="http://schemas.microsoft.com/office/powerpoint/2010/main" val="41193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0" grpId="0" uiExpand="1" build="p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400" y="1240097"/>
            <a:ext cx="6005015" cy="529718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Tudod-e kik voltak a hadvezérek?</a:t>
            </a:r>
          </a:p>
          <a:p>
            <a:pPr marL="0" indent="0" algn="just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hadvezér (hadseregparancsnok) szerepe minden korban kiemelkedő volt, de az ókorban különösen. </a:t>
            </a:r>
          </a:p>
          <a:p>
            <a:pPr marL="0" indent="0" algn="just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Nagy birodalmak születtek ekkor, amelyek meg akarták hódítani a környező népeket.</a:t>
            </a:r>
          </a:p>
          <a:p>
            <a:pPr marL="0" indent="0" algn="just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De a kisebb országok, államok is sokat harcoltak, szinte állandó volt a háborús veszély.</a:t>
            </a:r>
          </a:p>
          <a:p>
            <a:pPr marL="0" indent="0" algn="just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hadsereg élére pedig olyan parancsolni tudó, határozott és a hadviseléshez értő férfi kellett, aki szükség esetén személyes bátorságával mutatott példát az egész seregnek.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543" y="881131"/>
            <a:ext cx="3341000" cy="439827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407" y="2142698"/>
            <a:ext cx="1429494" cy="1412543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7908877" y="5622878"/>
            <a:ext cx="4064331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Naamán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egy ilyen hadvezér volt. </a:t>
            </a:r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2825087" y="6196084"/>
            <a:ext cx="5220381" cy="8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kerekített téglalap 1"/>
          <p:cNvSpPr/>
          <p:nvPr/>
        </p:nvSpPr>
        <p:spPr>
          <a:xfrm>
            <a:off x="259307" y="204716"/>
            <a:ext cx="5513974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Olvasd el szöveget!</a:t>
            </a:r>
          </a:p>
        </p:txBody>
      </p:sp>
    </p:spTree>
    <p:extLst>
      <p:ext uri="{BB962C8B-B14F-4D97-AF65-F5344CB8AC3E}">
        <p14:creationId xmlns:p14="http://schemas.microsoft.com/office/powerpoint/2010/main" val="30118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45106" y="271427"/>
            <a:ext cx="7333397" cy="5863989"/>
          </a:xfrm>
        </p:spPr>
        <p:txBody>
          <a:bodyPr/>
          <a:lstStyle/>
          <a:p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Naamán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igen befolyásos ember volt. Nagy vagyonnal rendelkezett és szinte mindent megtehetett, amit csak akart. </a:t>
            </a:r>
          </a:p>
          <a:p>
            <a:r>
              <a:rPr lang="hu-HU" sz="2200" dirty="0">
                <a:latin typeface="AGaramondPro-Bold"/>
              </a:rPr>
              <a:t>Ő volt az</a:t>
            </a:r>
            <a:r>
              <a:rPr lang="hu-HU" sz="2200" dirty="0">
                <a:latin typeface="AGaramondPro-Regular"/>
              </a:rPr>
              <a:t> </a:t>
            </a:r>
            <a:r>
              <a:rPr lang="hu-HU" sz="2200" dirty="0" err="1">
                <a:latin typeface="AGaramondPro-Regular"/>
              </a:rPr>
              <a:t>arámok</a:t>
            </a:r>
            <a:r>
              <a:rPr lang="hu-HU" sz="2200" dirty="0">
                <a:latin typeface="AGaramondPro-Regular"/>
              </a:rPr>
              <a:t> </a:t>
            </a:r>
            <a:r>
              <a:rPr lang="hu-HU" sz="2200" b="1" dirty="0">
                <a:latin typeface="AGaramondPro-Bold"/>
              </a:rPr>
              <a:t>hadseregparancsnok</a:t>
            </a:r>
            <a:r>
              <a:rPr lang="hu-HU" sz="2200" dirty="0">
                <a:latin typeface="AGaramondPro-Regular"/>
              </a:rPr>
              <a:t>a. Mindenki ismerte és tisztelte a bátorsága és az ereje miatt.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Óriási hatalommal bírt, de a betegség felett neki sincs hatalma. A betegségek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kórokozóinak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egy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hadvezér sem parancsol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, hiába az erő vagy a befolyás.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Abban a korban a lepra volt a legsúlyosabb ismert betegség, amit a hadvezér is elkapott.</a:t>
            </a: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Ez a betegség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gyógyíthatatlan betegségnek számított. Aki megfertőződött, azt kiközösítették.</a:t>
            </a: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El kellett hagynia a közösséget, nem is érintkezhettek vele az emberek a törvény szerint.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83" y="1905000"/>
            <a:ext cx="3267054" cy="423041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410" y="259625"/>
            <a:ext cx="1335140" cy="1322947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4285396" y="6135416"/>
            <a:ext cx="5677469" cy="497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latin typeface="Arial" panose="020B0604020202020204" pitchFamily="34" charset="0"/>
                <a:cs typeface="Arial" panose="020B0604020202020204" pitchFamily="34" charset="0"/>
              </a:rPr>
              <a:t>Naamánt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sem kímélte ez a szörnyű kór. </a:t>
            </a:r>
          </a:p>
        </p:txBody>
      </p:sp>
    </p:spTree>
    <p:extLst>
      <p:ext uri="{BB962C8B-B14F-4D97-AF65-F5344CB8AC3E}">
        <p14:creationId xmlns:p14="http://schemas.microsoft.com/office/powerpoint/2010/main" val="424469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idx="1"/>
          </p:nvPr>
        </p:nvSpPr>
        <p:spPr>
          <a:xfrm>
            <a:off x="1201138" y="2475186"/>
            <a:ext cx="10139776" cy="3302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181610">
              <a:spcBef>
                <a:spcPts val="740"/>
              </a:spcBef>
              <a:buSzPts val="2860"/>
            </a:pP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A történet olvasása közben képzeld el, hogy te is részt veszel az eseményekben.</a:t>
            </a:r>
          </a:p>
          <a:p>
            <a:pPr marL="228600" indent="-181610">
              <a:spcBef>
                <a:spcPts val="740"/>
              </a:spcBef>
              <a:buSzPts val="2860"/>
            </a:pP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181610">
              <a:spcBef>
                <a:spcPts val="740"/>
              </a:spcBef>
              <a:buSzPts val="2860"/>
            </a:pP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Próbáld meg elképzelni a jelenetet és amennyire lehet, éld bele magad a szereplők érzéseibe. </a:t>
            </a:r>
            <a:endParaRPr dirty="0"/>
          </a:p>
          <a:p>
            <a:pPr marL="228600" indent="0">
              <a:spcBef>
                <a:spcPts val="740"/>
              </a:spcBef>
              <a:buSzPts val="2860"/>
              <a:buNone/>
            </a:pPr>
            <a:endParaRPr dirty="0"/>
          </a:p>
          <a:p>
            <a:pPr marL="228600" indent="0">
              <a:spcBef>
                <a:spcPts val="740"/>
              </a:spcBef>
              <a:buSzPts val="2860"/>
              <a:buNone/>
            </a:pPr>
            <a:endParaRPr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344" y="414838"/>
            <a:ext cx="1335140" cy="132294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136F8A5-7ECF-74D0-19FE-55791EA7D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84" y="1254592"/>
            <a:ext cx="1335141" cy="134557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F8D90F4-464C-FC79-2F1F-B954B7C0A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7475" y="686302"/>
            <a:ext cx="8124497" cy="7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51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721F1AD-9837-5251-8789-9B78279323BA}"/>
              </a:ext>
            </a:extLst>
          </p:cNvPr>
          <p:cNvSpPr txBox="1"/>
          <p:nvPr/>
        </p:nvSpPr>
        <p:spPr>
          <a:xfrm>
            <a:off x="3169920" y="520511"/>
            <a:ext cx="609600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0" i="1" dirty="0" err="1">
                <a:solidFill>
                  <a:srgbClr val="000000"/>
                </a:solidFill>
                <a:effectLst/>
                <a:latin typeface="var(--ff3)"/>
              </a:rPr>
              <a:t>Elizeus</a:t>
            </a:r>
            <a:r>
              <a:rPr lang="sv-SE" b="0" i="1" dirty="0">
                <a:solidFill>
                  <a:srgbClr val="000000"/>
                </a:solidFill>
                <a:effectLst/>
                <a:latin typeface="var(--ff3)"/>
              </a:rPr>
              <a:t> </a:t>
            </a:r>
            <a:r>
              <a:rPr lang="sv-SE" b="0" i="1" dirty="0" err="1">
                <a:solidFill>
                  <a:srgbClr val="000000"/>
                </a:solidFill>
                <a:effectLst/>
                <a:latin typeface="var(--ff3)"/>
              </a:rPr>
              <a:t>meggyógyítja</a:t>
            </a:r>
            <a:r>
              <a:rPr lang="sv-SE" b="0" i="1" dirty="0">
                <a:solidFill>
                  <a:srgbClr val="000000"/>
                </a:solidFill>
                <a:effectLst/>
                <a:latin typeface="var(--ff3)"/>
              </a:rPr>
              <a:t> </a:t>
            </a:r>
            <a:r>
              <a:rPr lang="sv-SE" b="0" i="1" dirty="0" err="1">
                <a:solidFill>
                  <a:srgbClr val="000000"/>
                </a:solidFill>
                <a:effectLst/>
                <a:latin typeface="var(--ff3)"/>
              </a:rPr>
              <a:t>Naamánt</a:t>
            </a:r>
            <a:endParaRPr lang="sv-SE" b="0" i="1" dirty="0">
              <a:solidFill>
                <a:srgbClr val="000000"/>
              </a:solidFill>
              <a:effectLst/>
              <a:latin typeface="var(--ff3)"/>
            </a:endParaRPr>
          </a:p>
          <a:p>
            <a:pPr algn="just"/>
            <a:r>
              <a:rPr lang="sv-SE" sz="16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2"/>
              </a:rPr>
              <a:t>1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Naamán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Arám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királyának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hadseregparancsnoka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nagyra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becsült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ember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volt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ura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előtt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tekintélyes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mert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általa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szabadította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Úr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Arámot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.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Ez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férfi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erős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vitéz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volt, de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bélpoklos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lett. </a:t>
            </a:r>
          </a:p>
          <a:p>
            <a:pPr algn="just"/>
            <a:r>
              <a:rPr lang="sv-SE" sz="16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3"/>
              </a:rPr>
              <a:t>2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Egyszer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kivonult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néhány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arám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rablócsapat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foglyul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ejtettek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Izráel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országából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egy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kisleányt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aki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Naamán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feleségének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lett a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szolgálóleánya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. </a:t>
            </a:r>
          </a:p>
          <a:p>
            <a:pPr algn="just"/>
            <a:r>
              <a:rPr lang="sv-SE" sz="16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4"/>
              </a:rPr>
              <a:t>3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Ez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így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szólt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úrnőjéhez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: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Bárcsak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eljutna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uram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samáriai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prófétához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majd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meggyógyítaná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bélpoklosságából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. </a:t>
            </a:r>
          </a:p>
          <a:p>
            <a:pPr algn="just"/>
            <a:r>
              <a:rPr lang="sv-SE" sz="16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5"/>
              </a:rPr>
              <a:t>4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Naamán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erre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ura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elé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járult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elmondta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hogy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mit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beszélt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az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Izráel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országából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való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leány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. </a:t>
            </a:r>
          </a:p>
          <a:p>
            <a:pPr algn="just"/>
            <a:r>
              <a:rPr lang="sv-SE" sz="16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6"/>
              </a:rPr>
              <a:t>5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Arám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királya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ezt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mondta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: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Menj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csak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el,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küldök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egy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levelet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Izráel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királyának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. El is ment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Naamán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vitt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magával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tíz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talentum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ezüstöt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hatezer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aranyat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tíz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rend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ruhát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. </a:t>
            </a:r>
          </a:p>
          <a:p>
            <a:pPr algn="just"/>
            <a:r>
              <a:rPr lang="sv-SE" sz="16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7"/>
              </a:rPr>
              <a:t>6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Átadta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Izráel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királyának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levelet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is,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amely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így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szólt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: Most,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amikor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ez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levél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hozzád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érkezik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kérlek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hogy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gyógyítsd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bélpoklosságából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szolgámat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Naamánt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akit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hozzád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küldtem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! </a:t>
            </a:r>
          </a:p>
          <a:p>
            <a:pPr algn="just"/>
            <a:r>
              <a:rPr lang="sv-SE" sz="16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8"/>
              </a:rPr>
              <a:t>7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 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Amikor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Izráel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királya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fölolvasta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levelet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megszaggatta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a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ruháját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ezt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mondta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: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Hát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Isten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vagyok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én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aki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megölhet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életre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kelthet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hogy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ideküld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ez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énhozzám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egy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embert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hogy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meggyógyítsam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bélpoklosságából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?!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Értsétek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meg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lássátok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be,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hogy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csak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ürügyet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keres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sv-SE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ellenem!</a:t>
            </a:r>
            <a:r>
              <a:rPr lang="sv-SE" b="0" i="0" u="none" strike="noStrike" baseline="300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9"/>
              </a:rPr>
              <a:t>5Móz 32,39</a:t>
            </a:r>
            <a:endParaRPr lang="sv-SE" b="0" i="0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6" name="Google Shape;106;p2">
            <a:extLst>
              <a:ext uri="{FF2B5EF4-FFF2-40B4-BE49-F238E27FC236}">
                <a16:creationId xmlns:a16="http://schemas.microsoft.com/office/drawing/2014/main" id="{F347B0C2-B1DB-9732-5ED9-259708BDA243}"/>
              </a:ext>
            </a:extLst>
          </p:cNvPr>
          <p:cNvSpPr txBox="1">
            <a:spLocks/>
          </p:cNvSpPr>
          <p:nvPr/>
        </p:nvSpPr>
        <p:spPr>
          <a:xfrm>
            <a:off x="402695" y="90203"/>
            <a:ext cx="7806585" cy="3263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buSzPts val="5888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Olvasd el figyelmesen a történetet a Bibliából!</a:t>
            </a:r>
            <a:b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2Kir 5,1-19</a:t>
            </a:r>
            <a:b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SzPts val="5888"/>
            </a:pPr>
            <a:br>
              <a:rPr lang="hu-H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dirty="0"/>
            </a:br>
            <a:br>
              <a:rPr lang="hu-HU" dirty="0"/>
            </a:br>
            <a:endParaRPr lang="hu-HU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AE35669-51D2-A3C7-7BD9-AB368D5532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986" y="1488730"/>
            <a:ext cx="1562415" cy="15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2716</TotalTime>
  <Words>1413</Words>
  <Application>Microsoft Office PowerPoint</Application>
  <PresentationFormat>Bredbild</PresentationFormat>
  <Paragraphs>98</Paragraphs>
  <Slides>20</Slides>
  <Notes>3</Notes>
  <HiddenSlides>0</HiddenSlides>
  <MMClips>1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20</vt:i4>
      </vt:variant>
    </vt:vector>
  </HeadingPairs>
  <TitlesOfParts>
    <vt:vector size="31" baseType="lpstr">
      <vt:lpstr>AGaramondPro-Bold</vt:lpstr>
      <vt:lpstr>AGaramondPro-Regular</vt:lpstr>
      <vt:lpstr>Arial</vt:lpstr>
      <vt:lpstr>Calibri</vt:lpstr>
      <vt:lpstr>Century Gothic</vt:lpstr>
      <vt:lpstr>IBM Plex Sans</vt:lpstr>
      <vt:lpstr>var(--ff3)</vt:lpstr>
      <vt:lpstr>Wingdings</vt:lpstr>
      <vt:lpstr>Wingdings 3</vt:lpstr>
      <vt:lpstr>Szálak</vt:lpstr>
      <vt:lpstr>7_Szálak</vt:lpstr>
      <vt:lpstr>PowerPoint-presentation</vt:lpstr>
      <vt:lpstr>PowerPoint-presentation</vt:lpstr>
      <vt:lpstr>Naamán története </vt:lpstr>
      <vt:lpstr>Mi jut eszedbe az itt látható képekről és szavakról? Beszélgessetek erről!</vt:lpstr>
      <vt:lpstr>Beszéljük meg a következő kérdéseket!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Most válaszolj a kérdésekre az olvasott történet alapján!</vt:lpstr>
      <vt:lpstr>A hadvezér gyógyulásának az volt a feltétele, hogy engedelmeskednie kellett Elizeus szavának és meg kellett fürdenie a Jordán folyóban.   Hezitálás után - a szolgák tanácsára - Naamán végül megtette, amit a próféta kért tőle. Naamán nemcsak fizikailag gyógyult meg, hanem lelkileg is.   Naamán hazatérése után oltárt építtetett az élő Istennek. Ezzel mutatta ki köszönetét, háláját.</vt:lpstr>
      <vt:lpstr>Jól jegyezd meg!</vt:lpstr>
      <vt:lpstr> </vt:lpstr>
      <vt:lpstr>Hallgasd meg ezt az ifjúsági éneket! 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Krisztina Csőri-Czinkos</dc:creator>
  <cp:lastModifiedBy>Melinda Gal</cp:lastModifiedBy>
  <cp:revision>205</cp:revision>
  <dcterms:created xsi:type="dcterms:W3CDTF">2020-07-06T09:13:06Z</dcterms:created>
  <dcterms:modified xsi:type="dcterms:W3CDTF">2024-11-08T09:37:23Z</dcterms:modified>
</cp:coreProperties>
</file>