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5"/>
  </p:notesMasterIdLst>
  <p:sldIdLst>
    <p:sldId id="285" r:id="rId3"/>
    <p:sldId id="302" r:id="rId4"/>
    <p:sldId id="330" r:id="rId5"/>
    <p:sldId id="327" r:id="rId6"/>
    <p:sldId id="322" r:id="rId7"/>
    <p:sldId id="321" r:id="rId8"/>
    <p:sldId id="320" r:id="rId9"/>
    <p:sldId id="325" r:id="rId10"/>
    <p:sldId id="333" r:id="rId11"/>
    <p:sldId id="323" r:id="rId12"/>
    <p:sldId id="319" r:id="rId13"/>
    <p:sldId id="324" r:id="rId14"/>
    <p:sldId id="334" r:id="rId15"/>
    <p:sldId id="326" r:id="rId16"/>
    <p:sldId id="318" r:id="rId17"/>
    <p:sldId id="289" r:id="rId18"/>
    <p:sldId id="329" r:id="rId19"/>
    <p:sldId id="331" r:id="rId20"/>
    <p:sldId id="294" r:id="rId21"/>
    <p:sldId id="291" r:id="rId22"/>
    <p:sldId id="290" r:id="rId23"/>
    <p:sldId id="332" r:id="rId24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2024. 10. 25.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bibliamindenkie.hu/uj/2KI/2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hyperlink" Target="http://emf-kryon.blogspot.com/2013/07/julius-20-illes-napja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IIVKqQ30Gng?start=3&amp;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blia.hu/az_oszovetseg_a_muveszetekben/illes_profeta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0YqfKn_QVAk?start=11&amp;feature=oembed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6ZocnXK2nK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6511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78" y="1875787"/>
            <a:ext cx="4818402" cy="484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096000" y="1402080"/>
            <a:ext cx="76388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sv-SE" altLang="hu-H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hu-H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</a:t>
            </a:r>
            <a:r>
              <a:rPr lang="hu-HU" altLang="hu-H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értessék a Jézus </a:t>
            </a:r>
            <a:r>
              <a:rPr lang="hu-HU" altLang="hu-H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Krtisztus</a:t>
            </a:r>
            <a:r>
              <a:rPr lang="hu-HU" altLang="hu-H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Erős vár a mi Istenünk!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193279" y="3886261"/>
            <a:ext cx="3734871" cy="1858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Illés utódáról Elizeus prófétáról lesz szó.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35" y="750627"/>
            <a:ext cx="5818042" cy="4135271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5" name="Téglalap 4"/>
          <p:cNvSpPr/>
          <p:nvPr/>
        </p:nvSpPr>
        <p:spPr>
          <a:xfrm>
            <a:off x="5568287" y="11963"/>
            <a:ext cx="630526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Tudtad-e, hogy az Ószövetség korában már voltak úgynevezett </a:t>
            </a:r>
            <a:r>
              <a:rPr lang="hu-H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PRÓFÉTAISKOLÁK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Egy-egy nevesebb próféta körül sokan gyűltek össze és tanultak tőle Istenről.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Előfordult, hogy a próféta kiválasztott néhány tanítványt magának.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próféták tanítványait </a:t>
            </a:r>
            <a:r>
              <a:rPr lang="hu-H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PRÓFÉTAFIAK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 is nevezték, mert a prófétát az atyáknak járó tisztelet vette körül.</a:t>
            </a:r>
          </a:p>
        </p:txBody>
      </p:sp>
      <p:sp>
        <p:nvSpPr>
          <p:cNvPr id="6" name="Téglalap 5"/>
          <p:cNvSpPr/>
          <p:nvPr/>
        </p:nvSpPr>
        <p:spPr>
          <a:xfrm>
            <a:off x="259762" y="4997943"/>
            <a:ext cx="119322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Illés körül is voltak PRÓFÉTAFIAK, így neki is voltak tanítványai. </a:t>
            </a:r>
          </a:p>
          <a:p>
            <a:pPr algn="ctr"/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De olyan igazi tanítványa, akivel megosztotta mindenét, csak egy volt: Elizeusnak hívták. </a:t>
            </a:r>
          </a:p>
        </p:txBody>
      </p:sp>
      <p:sp>
        <p:nvSpPr>
          <p:cNvPr id="2" name="Jobbra nyíl 1"/>
          <p:cNvSpPr/>
          <p:nvPr/>
        </p:nvSpPr>
        <p:spPr>
          <a:xfrm>
            <a:off x="655092" y="6168788"/>
            <a:ext cx="10781731" cy="689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Lapozz a következő oldalra és többet is megtudhatsz róla!</a:t>
            </a:r>
          </a:p>
        </p:txBody>
      </p:sp>
    </p:spTree>
    <p:extLst>
      <p:ext uri="{BB962C8B-B14F-4D97-AF65-F5344CB8AC3E}">
        <p14:creationId xmlns:p14="http://schemas.microsoft.com/office/powerpoint/2010/main" val="228644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2132" y="378450"/>
            <a:ext cx="7710985" cy="75431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Ki volt Elizeus?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433" y="1392072"/>
            <a:ext cx="11546006" cy="523619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Elizeus nevének jelentése: Isten megszabadít.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Isten Illés próféta utódjául választotta Elizeust egy szimbolikus tettel: palástját rávetette.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Elizeus ragaszkodott mesteréhez Illéshez, nem is akart megválni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tőle. Elizeus kérése az volt, hogy kétszeres rész jusson neki az Illésben lakó lélekből.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Elizeusnak tekintélye volt a királyi udvarban befolyásolta a kor politikai eseményeit. (2Kir 4,13)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Elizeus kente királlyá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Jéhút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(2Kir 9,1–6).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Legfőbb tartózkodási helye Samária volt.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614" y="202785"/>
            <a:ext cx="1541298" cy="15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4379" y="1515513"/>
            <a:ext cx="6842764" cy="476975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„Illés ezt mondta Elizeusnak: Kérj valamit, megteszem, mielőtt elragadtatom tőled. Elizeus így felelt: Jusson nekem kétszeres rész a benned munkálkodó lélekből!”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„Amikor azután beszélgetve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továbbmentek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hirtelen egy tüzes harci kocsi jelent meg tüzes lovakkal, és elválasztotta őket egymástól. Így ment föl Illés forgószélben az égbe.”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egész történetet online is olvashatod! 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750" y="799530"/>
            <a:ext cx="5052947" cy="505294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067039" y="5344068"/>
            <a:ext cx="18839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kép forrása: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853" y="5255942"/>
            <a:ext cx="1365616" cy="136177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441947" y="366741"/>
            <a:ext cx="850727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Itt elolvashatsz egy rövid részletet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Illés elragadtatásáról: </a:t>
            </a:r>
          </a:p>
        </p:txBody>
      </p:sp>
    </p:spTree>
    <p:extLst>
      <p:ext uri="{BB962C8B-B14F-4D97-AF65-F5344CB8AC3E}">
        <p14:creationId xmlns:p14="http://schemas.microsoft.com/office/powerpoint/2010/main" val="101036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706DA67-BA5F-0B46-CF28-E8C13C44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635756"/>
            <a:ext cx="7802880" cy="58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87959" y="204442"/>
            <a:ext cx="8911687" cy="938557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történet azonban így folytatódott…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3426" y="1142999"/>
            <a:ext cx="10706219" cy="426635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Illés nem halt meg, hanem magához vette őt Isten.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tüzes harci szekér jött érte az égből, parazsat fújó, villámszőrű lovakkal.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Illés a palástját Elizeusra hagyta és a palásttal együtt Elizeus az Illésben munkálkodó Lélek kétszeresét is megkapta. 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jelenthet ez a „kétszeres rész”? Nem kétszeres mennyiségről, inkább az elsőszülött fiúnak járó örökségrészről van szó. Illetve jelentheti azt is, hogy Elizeus több csodát tett, mint Illés a Bibliai leírások szerint.</a:t>
            </a:r>
          </a:p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Később Elizeus lett a PRÓFÉTAISKOLA új vezetője. </a:t>
            </a:r>
          </a:p>
        </p:txBody>
      </p:sp>
      <p:sp>
        <p:nvSpPr>
          <p:cNvPr id="4" name="Folyamatábra: Másik feldolgozás 3"/>
          <p:cNvSpPr/>
          <p:nvPr/>
        </p:nvSpPr>
        <p:spPr>
          <a:xfrm>
            <a:off x="486506" y="5209042"/>
            <a:ext cx="7679086" cy="11388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érdekel, hogyan is működött ez a különleges iskola, és hogyan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éltek régen a prófétatanítványok, akkor olvasd el a Bibliádból a 2Királyok 4,1–7 és a 38–44. részeket is!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435" y="479652"/>
            <a:ext cx="1542422" cy="151803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748" y="4442750"/>
            <a:ext cx="1075954" cy="1075954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>
          <a:xfrm>
            <a:off x="7351776" y="6072702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3834" y="460337"/>
            <a:ext cx="7956644" cy="1053895"/>
          </a:xfrm>
          <a:prstGeom prst="snip2Same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3834" y="1611504"/>
            <a:ext cx="10454184" cy="4147851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mesterünk Jézus Krisztus. Hozzá tartozunk.</a:t>
            </a:r>
          </a:p>
          <a:p>
            <a:r>
              <a:rPr lang="hu-H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az Ő tanítványai vagyunk!</a:t>
            </a:r>
          </a:p>
          <a:p>
            <a:r>
              <a:rPr lang="hu-H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 ígéri, hogy Ő tanít és kísér minket utunkon!</a:t>
            </a:r>
          </a:p>
          <a:p>
            <a:r>
              <a:rPr lang="hu-H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tanításait a Szentírásból ismerhetjük meg. </a:t>
            </a:r>
          </a:p>
          <a:p>
            <a:r>
              <a:rPr lang="hu-H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úgy tanít, hogy velünk együtt küzd és fut. </a:t>
            </a:r>
          </a:p>
          <a:p>
            <a:r>
              <a:rPr lang="hu-HU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Megéljük és továbbadhatjuk  a Tőle kapott áldásokat.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491" y="236043"/>
            <a:ext cx="1536325" cy="1511939"/>
          </a:xfrm>
          <a:prstGeom prst="rect">
            <a:avLst/>
          </a:prstGeom>
        </p:spPr>
      </p:pic>
      <p:sp>
        <p:nvSpPr>
          <p:cNvPr id="5" name="Vágott nyíl jobbra 4"/>
          <p:cNvSpPr/>
          <p:nvPr/>
        </p:nvSpPr>
        <p:spPr>
          <a:xfrm>
            <a:off x="9633003" y="5938660"/>
            <a:ext cx="2442498" cy="771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154" y="1930828"/>
            <a:ext cx="2558997" cy="193972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4170">
            <a:off x="6974734" y="4805754"/>
            <a:ext cx="2509540" cy="166998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60883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293688"/>
            <a:ext cx="15430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2067023" y="2626247"/>
            <a:ext cx="9055955" cy="24156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400" b="1" dirty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Eddigi tanulmányaid alapján milyen ismereteket szereztél a Szentírásból?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0436" y="351154"/>
            <a:ext cx="10412791" cy="823830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Olvasd el figyelmesen ezt a gondolatot!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10538" y="1364776"/>
            <a:ext cx="8028746" cy="377762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Krisztus követés olyan, mint egy tréning, aminek soha sincs vége. </a:t>
            </a:r>
          </a:p>
          <a:p>
            <a:pPr marL="0" indent="0" algn="ctr">
              <a:buNone/>
            </a:pP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 edzésben vagyunk és folyamatosan figyelünk és hallgatunk az edzőnk, </a:t>
            </a:r>
          </a:p>
          <a:p>
            <a:pPr marL="0" indent="0" algn="ctr">
              <a:buNone/>
            </a:pP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szavára!</a:t>
            </a:r>
          </a:p>
          <a:p>
            <a:pPr marL="0" indent="0" algn="ctr">
              <a:buNone/>
            </a:pPr>
            <a:r>
              <a:rPr lang="hu-HU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Billly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Graham amerikai evangelizátor gondolatai alapján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943" y="5710701"/>
            <a:ext cx="7573007" cy="74234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188" y="1518536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EA57AB-D373-F183-2D99-6D234E31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Onlinemedia 2" title="Tégy Uram engem áldássá">
            <a:hlinkClick r:id="" action="ppaction://media"/>
            <a:extLst>
              <a:ext uri="{FF2B5EF4-FFF2-40B4-BE49-F238E27FC236}">
                <a16:creationId xmlns:a16="http://schemas.microsoft.com/office/drawing/2014/main" id="{12F3BD60-581E-2905-E998-AC4EF55FDC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370107" y="5103965"/>
            <a:ext cx="82686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Beszéljétek meg együtt!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lehetünk Isten áldásának közvetítői?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szolgálhatjuk Őt?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50" y="5103965"/>
            <a:ext cx="1775084" cy="175403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35771" y="1607452"/>
            <a:ext cx="4888174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1.Tégy, Uram, engem áldássá,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Lelkedet úgy várom!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Tedd te a szívem hálássá,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hogy neked szolgáljon.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Bárhová küldesz, ajkamról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zengjen az új ének.</a:t>
            </a:r>
          </a:p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Tégy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Uram, engem áldássá,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oly sok a bús élet.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5845451" y="1607451"/>
            <a:ext cx="5708909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Tégy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Uram, engem testvérré,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Lelkedet úgy kérem,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Tedd te a szívem, tedd késszé,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bízni a testvérben.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Sejteni engedd, mit érez: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boldog-e, szenved-é?</a:t>
            </a:r>
          </a:p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közelebb a testvérhez,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népedet tedd eggyé!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3213" y="815750"/>
            <a:ext cx="4364321" cy="1525138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Illés utóda: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Elizeus próféta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3213" y="3420696"/>
            <a:ext cx="4077718" cy="741871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ELIZEUS PRÓFÉTA SZEMÉLYE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dirty="0"/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églalap 3"/>
          <p:cNvSpPr/>
          <p:nvPr/>
        </p:nvSpPr>
        <p:spPr>
          <a:xfrm>
            <a:off x="4922293" y="564431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kép forrása: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Giovanni Battista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Piazzetta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: Illés elragadtatása,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of Art, Washington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973" y="815750"/>
            <a:ext cx="7422405" cy="46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30322" y="4059788"/>
            <a:ext cx="990611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„Jusson nekem a benned működő lélekből kétszeres rész!” (2Kir 2,9)</a:t>
            </a:r>
          </a:p>
        </p:txBody>
      </p:sp>
      <p:sp>
        <p:nvSpPr>
          <p:cNvPr id="3" name="Téglalap 2"/>
          <p:cNvSpPr/>
          <p:nvPr/>
        </p:nvSpPr>
        <p:spPr>
          <a:xfrm>
            <a:off x="2113922" y="1361041"/>
            <a:ext cx="9814677" cy="7313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az aranymondást és mondd el hangosan is!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7" y="1340238"/>
            <a:ext cx="1321895" cy="12729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317CBC4-3670-5410-F47C-CE6E41C5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826640"/>
            <a:ext cx="5003991" cy="54250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FDF1A30-C9D4-C193-ECE2-ADAD62085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09" y="868149"/>
            <a:ext cx="1945731" cy="17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6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Hanna - Előttem járj (official video)">
            <a:hlinkClick r:id="" action="ppaction://media"/>
            <a:extLst>
              <a:ext uri="{FF2B5EF4-FFF2-40B4-BE49-F238E27FC236}">
                <a16:creationId xmlns:a16="http://schemas.microsoft.com/office/drawing/2014/main" id="{7BC6C211-F81E-7156-B427-517158ED88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3360" y="741680"/>
            <a:ext cx="10160000" cy="57404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B56846C-0919-B32B-DAE9-4381458C4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" y="-24942"/>
            <a:ext cx="6546498" cy="7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 sarkán levágott téglalap 6"/>
          <p:cNvSpPr/>
          <p:nvPr/>
        </p:nvSpPr>
        <p:spPr>
          <a:xfrm>
            <a:off x="1145199" y="2952144"/>
            <a:ext cx="7110483" cy="24975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jelenthet szerintetek ez a kérés a dalban, hogy „előttem járj.”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931" y="633166"/>
            <a:ext cx="1419591" cy="140275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028" y="899181"/>
            <a:ext cx="2999689" cy="53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5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1571" y="201028"/>
            <a:ext cx="10986448" cy="217368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Mi jut eszetekbe ezekről a képekről?</a:t>
            </a:r>
            <a:b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Milyen hasonlóságokat és különbségeket találtok a képek között? Beszéljük meg!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195" y="3930555"/>
            <a:ext cx="4145836" cy="26947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55" y="3930554"/>
            <a:ext cx="4210173" cy="28039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041" y="1590070"/>
            <a:ext cx="3340111" cy="222451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169" y="1280813"/>
            <a:ext cx="3647587" cy="242929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71" y="1733393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6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240" y="2976881"/>
            <a:ext cx="6856787" cy="1930399"/>
          </a:xfrm>
        </p:spPr>
        <p:txBody>
          <a:bodyPr/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Ismersz-e olyan filmeket, könyveket, számítógépes játékokat, ahol fontos</a:t>
            </a: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tanító és a tanítványa közötti kapcsolat?</a:t>
            </a:r>
            <a:b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46162" y="186784"/>
            <a:ext cx="10208075" cy="14824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3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 el a kérdésen!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2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Szerinted, milyen jellemzői vannak egy mester és tanítvány kapcsolatnak?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026" y="1264147"/>
            <a:ext cx="1542422" cy="152413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86" y="1669241"/>
            <a:ext cx="3369619" cy="50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0412" y="411432"/>
            <a:ext cx="8911687" cy="9806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Gondolkodj egy általad kedvelt tanárodról!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0537" y="1915236"/>
            <a:ext cx="4302908" cy="3777622"/>
          </a:xfrm>
        </p:spPr>
        <p:txBody>
          <a:bodyPr/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Mit tanulhatsz tőle a tantárgyi ismereteken kívül? </a:t>
            </a: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Mely tulajdonságok miatt kedveled őt?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65" y="1935814"/>
            <a:ext cx="6240936" cy="37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0311" y="624110"/>
            <a:ext cx="8093122" cy="836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hu-H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a következő videót!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248" y="149577"/>
            <a:ext cx="2170364" cy="2164268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1869744" y="2923727"/>
            <a:ext cx="7274256" cy="2825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Miközben ezt a videót nézed, gondolkozz el azon, hogy te milyen „mestert” választanál magadnak és miért? </a:t>
            </a:r>
          </a:p>
        </p:txBody>
      </p:sp>
    </p:spTree>
    <p:extLst>
      <p:ext uri="{BB962C8B-B14F-4D97-AF65-F5344CB8AC3E}">
        <p14:creationId xmlns:p14="http://schemas.microsoft.com/office/powerpoint/2010/main" val="2465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Mesterek és Tanítványaik: és Te min játszol?">
            <a:hlinkClick r:id="" action="ppaction://media"/>
            <a:extLst>
              <a:ext uri="{FF2B5EF4-FFF2-40B4-BE49-F238E27FC236}">
                <a16:creationId xmlns:a16="http://schemas.microsoft.com/office/drawing/2014/main" id="{DCA10B2E-7B63-105C-2A13-8F18200882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8320" y="1000811"/>
            <a:ext cx="9377680" cy="52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2957</TotalTime>
  <Words>888</Words>
  <Application>Microsoft Office PowerPoint</Application>
  <PresentationFormat>Bredbild</PresentationFormat>
  <Paragraphs>91</Paragraphs>
  <Slides>22</Slides>
  <Notes>0</Notes>
  <HiddenSlides>0</HiddenSlides>
  <MMClips>3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Wingdings</vt:lpstr>
      <vt:lpstr>Wingdings 3</vt:lpstr>
      <vt:lpstr>Szálak</vt:lpstr>
      <vt:lpstr>7_Szálak</vt:lpstr>
      <vt:lpstr>PowerPoint-presentation</vt:lpstr>
      <vt:lpstr>Illés utóda: Elizeus próféta</vt:lpstr>
      <vt:lpstr>PowerPoint-presentation</vt:lpstr>
      <vt:lpstr>PowerPoint-presentation</vt:lpstr>
      <vt:lpstr>Mi jut eszetekbe ezekről a képekről? Milyen hasonlóságokat és különbségeket találtok a képek között? Beszéljük meg! </vt:lpstr>
      <vt:lpstr>Ismersz-e olyan filmeket, könyveket, számítógépes játékokat, ahol fontos a tanító és a tanítványa közötti kapcsolat?  </vt:lpstr>
      <vt:lpstr>Gondolkodj egy általad kedvelt tanárodról!</vt:lpstr>
      <vt:lpstr>Nézd meg a következő videót!</vt:lpstr>
      <vt:lpstr>PowerPoint-presentation</vt:lpstr>
      <vt:lpstr>PowerPoint-presentation</vt:lpstr>
      <vt:lpstr>Ki volt Elizeus?</vt:lpstr>
      <vt:lpstr>PowerPoint-presentation</vt:lpstr>
      <vt:lpstr>PowerPoint-presentation</vt:lpstr>
      <vt:lpstr>A történet azonban így folytatódott…</vt:lpstr>
      <vt:lpstr>Tudod-e?</vt:lpstr>
      <vt:lpstr>PowerPoint-presentation</vt:lpstr>
      <vt:lpstr>Olvasd el figyelmesen ezt a gondolatot!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Melinda Gal</cp:lastModifiedBy>
  <cp:revision>230</cp:revision>
  <dcterms:created xsi:type="dcterms:W3CDTF">2020-07-06T09:13:06Z</dcterms:created>
  <dcterms:modified xsi:type="dcterms:W3CDTF">2024-10-25T16:51:04Z</dcterms:modified>
</cp:coreProperties>
</file>