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315" r:id="rId4"/>
    <p:sldId id="312" r:id="rId5"/>
    <p:sldId id="316" r:id="rId6"/>
    <p:sldId id="317" r:id="rId7"/>
    <p:sldId id="318" r:id="rId8"/>
    <p:sldId id="303" r:id="rId9"/>
    <p:sldId id="319" r:id="rId10"/>
    <p:sldId id="314" r:id="rId11"/>
    <p:sldId id="262" r:id="rId12"/>
    <p:sldId id="261" r:id="rId13"/>
    <p:sldId id="271" r:id="rId14"/>
    <p:sldId id="270" r:id="rId15"/>
    <p:sldId id="269" r:id="rId16"/>
    <p:sldId id="268" r:id="rId17"/>
    <p:sldId id="320" r:id="rId18"/>
    <p:sldId id="294" r:id="rId19"/>
    <p:sldId id="289" r:id="rId20"/>
    <p:sldId id="305" r:id="rId21"/>
    <p:sldId id="379" r:id="rId22"/>
    <p:sldId id="313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85AF64-0DF4-DB0C-02ED-0B43245CE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9660841-FB83-286E-9E12-4672D8FEE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D0C741A-2AC7-7C33-A977-0C0E87D9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699DF8F-A441-8B79-8D1A-DFA38447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E131BA4-6279-1DBF-5DB4-CBD3CC17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47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6C9F64-8F78-094D-4A33-51E8B582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3076DA2-A69F-FD55-D23E-55BF2B70F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52306C-CA6B-3023-24D9-F3915FC8B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CB5011-21C8-BD05-DB8D-CCE59D4C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D8FFDDD-856B-2A24-AFF7-0872F3BD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0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05AAFBD-F4BA-37DF-67B3-455209095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BEEF3A6-CCF7-B502-7ABA-B3E012A0A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BCAEB2-DC02-FD8D-4E9C-51AEAB00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6BD6F1-7268-1B13-3792-E1F2461F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F07C537-1008-13B3-5D69-5CA584B8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96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AE3842-AF29-C3D8-9E6C-6900842F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DCBE5F-4819-AC07-6851-216B4E757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C4CF28-B7C0-5592-0E08-99DA08DD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6B4335-2DEF-3DD2-773A-A8B23C28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FFEB6D-5F74-1A95-3AB6-035179CB2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8ED9D9-1002-857C-E16D-D2454EE9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76E9FB7-1FF0-07A2-9C1F-C4096D41A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B860FCE-2704-2DB7-24CC-C17FAA03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2A6F22-EFF6-A7E2-D9B4-18536433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883B170-2709-313C-828D-9B95ED51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5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C473BC-552D-F2AB-7A07-C2A303AED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E63981-2AD8-FA54-B471-C8EEB0EB4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EEF7D2-CB6C-79A8-53E0-A72C12AC5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5AB118F-64C8-82D2-3843-9381C4D8C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EC27517-D2F5-7A81-1B3A-5493806EA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5ED2F99-E629-6A6D-3C81-55CB5126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75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BC20A1-BF05-5AB3-4B74-B5B58051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8A05A96-382D-79FC-7184-406697964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DEA55A1-6538-4B57-E6AA-E5A01CE58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00EE0DE-BC16-E398-FD6B-1B0E61FDA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3100C14-0151-37F6-FE63-C404643ED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BEF0361-AD0F-38E9-2702-F552C17F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D580C78-A3DD-5DA0-8C03-7D67E71F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69B5DE7-6C3D-CA84-19E7-27B17272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44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9FDA85-A74B-39DE-9400-B2606216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1EF5E95-4984-CE02-5B61-9C1A3C57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262F2AB-2C13-D375-B0E4-220A694F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32B6F87-50BE-58D9-0021-79C4508A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E5A42C9-ECB0-5632-C14F-AD61A3FC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2700EBE-4CBA-9D9F-ED70-78908B08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6F86DFB-5E64-82B6-2F20-A3098BE4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4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BE5889-5DE8-96F8-41B7-02AF07AE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A6AB36-55A2-589F-6297-55A425F6B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8B2D1D4-AF36-5E06-3A2B-9D335A117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7281D4D-06B9-363C-011A-D89B179F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B4B3FC9-CE4E-AE1D-2C25-AC98DC21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69B18A9-824F-17D9-4FE3-91AE9221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75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96B4DE-7260-8096-93E9-FC9DEBFBD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25865EE-DB3A-0827-734D-26392AA40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6E6FB2D-F9AD-6D99-9387-E0275BF5C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A864D7C-ABE3-00A6-4CAF-232BEF08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27D9FD3-C377-3BA0-CCBF-4582B8C3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A0DDB2C-2218-72CD-D8EA-F45F2302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49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6EF13E7-0599-35DA-18D4-EBD218D0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1CA5E88-C09C-EAAE-46F7-9F41F7FAE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37360D2-386A-E288-7409-8494A0DBA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966E5-58B7-4C02-BA03-FC9E22A937A7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77AC3CF-709E-7624-B97C-EABD50409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AC9A0EA-D06D-5694-0BDA-39CFAF9DA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44F05-25B9-4439-9F74-DC1B4F53D5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10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j&#225;t&#233;k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uj/1KI/17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bibliamindenkie.hu/uj/1KI/17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3179134-140E-D567-766C-E05ACDF9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39" y="669190"/>
            <a:ext cx="11193211" cy="55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04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6F54655-BBD5-E7F6-29E0-C2BE20047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70" y="2357622"/>
            <a:ext cx="10511118" cy="255118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E4660EB-933B-7F9F-2EBA-90B01EBF8F51}"/>
              </a:ext>
            </a:extLst>
          </p:cNvPr>
          <p:cNvSpPr txBox="1"/>
          <p:nvPr/>
        </p:nvSpPr>
        <p:spPr>
          <a:xfrm>
            <a:off x="448234" y="316517"/>
            <a:ext cx="1088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történet arról szól, hogy Isten nem feledkezett meg Illésről!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1AF352B-90C3-2DDF-1E4C-4E4218E5B5C8}"/>
              </a:ext>
            </a:extLst>
          </p:cNvPr>
          <p:cNvSpPr txBox="1"/>
          <p:nvPr/>
        </p:nvSpPr>
        <p:spPr>
          <a:xfrm>
            <a:off x="596153" y="848640"/>
            <a:ext cx="10883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/>
              <a:t>Ekkor</a:t>
            </a:r>
            <a:r>
              <a:rPr lang="sv-SE" sz="2400" dirty="0"/>
              <a:t> </a:t>
            </a:r>
            <a:r>
              <a:rPr lang="sv-SE" sz="2400" dirty="0" err="1"/>
              <a:t>így</a:t>
            </a:r>
            <a:r>
              <a:rPr lang="sv-SE" sz="2400" dirty="0"/>
              <a:t> </a:t>
            </a:r>
            <a:r>
              <a:rPr lang="sv-SE" sz="2400" dirty="0" err="1"/>
              <a:t>szólt</a:t>
            </a:r>
            <a:r>
              <a:rPr lang="sv-SE" sz="2400" dirty="0"/>
              <a:t> </a:t>
            </a:r>
            <a:r>
              <a:rPr lang="sv-SE" sz="2400" dirty="0" err="1"/>
              <a:t>hozzá</a:t>
            </a:r>
            <a:r>
              <a:rPr lang="sv-SE" sz="2400" dirty="0"/>
              <a:t> </a:t>
            </a:r>
            <a:r>
              <a:rPr lang="sv-SE" sz="2400" dirty="0" err="1"/>
              <a:t>az</a:t>
            </a:r>
            <a:r>
              <a:rPr lang="sv-SE" sz="2400" dirty="0"/>
              <a:t> </a:t>
            </a:r>
            <a:r>
              <a:rPr lang="sv-SE" sz="2400" dirty="0" err="1"/>
              <a:t>Úr</a:t>
            </a:r>
            <a:r>
              <a:rPr lang="sv-SE" sz="2400" dirty="0"/>
              <a:t> </a:t>
            </a:r>
            <a:r>
              <a:rPr lang="sv-SE" sz="2400" dirty="0" err="1"/>
              <a:t>igéje</a:t>
            </a:r>
            <a:r>
              <a:rPr lang="sv-SE" sz="2400" dirty="0"/>
              <a:t>: </a:t>
            </a:r>
          </a:p>
          <a:p>
            <a:r>
              <a:rPr lang="hu-HU" sz="2400" dirty="0">
                <a:solidFill>
                  <a:srgbClr val="FF0000"/>
                </a:solidFill>
              </a:rPr>
              <a:t>„</a:t>
            </a:r>
            <a:r>
              <a:rPr lang="sv-SE" sz="2400" dirty="0">
                <a:solidFill>
                  <a:srgbClr val="FF0000"/>
                </a:solidFill>
              </a:rPr>
              <a:t> </a:t>
            </a:r>
            <a:r>
              <a:rPr lang="sv-SE" sz="2400" dirty="0" err="1">
                <a:solidFill>
                  <a:srgbClr val="FF0000"/>
                </a:solidFill>
              </a:rPr>
              <a:t>Kelj</a:t>
            </a:r>
            <a:r>
              <a:rPr lang="sv-SE" sz="2400" dirty="0">
                <a:solidFill>
                  <a:srgbClr val="FF0000"/>
                </a:solidFill>
              </a:rPr>
              <a:t> föl, </a:t>
            </a:r>
            <a:r>
              <a:rPr lang="sv-SE" sz="2400" dirty="0" err="1">
                <a:solidFill>
                  <a:srgbClr val="FF0000"/>
                </a:solidFill>
              </a:rPr>
              <a:t>és</a:t>
            </a:r>
            <a:r>
              <a:rPr lang="sv-SE" sz="2400" dirty="0">
                <a:solidFill>
                  <a:srgbClr val="FF0000"/>
                </a:solidFill>
              </a:rPr>
              <a:t> </a:t>
            </a:r>
            <a:r>
              <a:rPr lang="sv-SE" sz="2400" dirty="0" err="1">
                <a:solidFill>
                  <a:srgbClr val="FF0000"/>
                </a:solidFill>
              </a:rPr>
              <a:t>menj</a:t>
            </a:r>
            <a:r>
              <a:rPr lang="sv-SE" sz="2400" dirty="0">
                <a:solidFill>
                  <a:srgbClr val="FF0000"/>
                </a:solidFill>
              </a:rPr>
              <a:t> el a </a:t>
            </a:r>
            <a:r>
              <a:rPr lang="sv-SE" sz="2400" dirty="0" err="1">
                <a:solidFill>
                  <a:srgbClr val="FF0000"/>
                </a:solidFill>
              </a:rPr>
              <a:t>Szidónhoz</a:t>
            </a:r>
            <a:r>
              <a:rPr lang="sv-SE" sz="2400" dirty="0">
                <a:solidFill>
                  <a:srgbClr val="FF0000"/>
                </a:solidFill>
              </a:rPr>
              <a:t> </a:t>
            </a:r>
            <a:r>
              <a:rPr lang="sv-SE" sz="2400" dirty="0" err="1">
                <a:solidFill>
                  <a:srgbClr val="FF0000"/>
                </a:solidFill>
              </a:rPr>
              <a:t>tartozó</a:t>
            </a:r>
            <a:r>
              <a:rPr lang="sv-SE" sz="2400" dirty="0">
                <a:solidFill>
                  <a:srgbClr val="FF0000"/>
                </a:solidFill>
              </a:rPr>
              <a:t> </a:t>
            </a:r>
            <a:r>
              <a:rPr lang="sv-SE" sz="2400" dirty="0" err="1">
                <a:solidFill>
                  <a:srgbClr val="FF0000"/>
                </a:solidFill>
              </a:rPr>
              <a:t>Sareptába</a:t>
            </a:r>
            <a:r>
              <a:rPr lang="sv-SE" sz="2400" dirty="0"/>
              <a:t>, </a:t>
            </a:r>
            <a:r>
              <a:rPr lang="sv-SE" sz="2400" dirty="0" err="1"/>
              <a:t>és</a:t>
            </a:r>
            <a:r>
              <a:rPr lang="sv-SE" sz="2400" dirty="0"/>
              <a:t> </a:t>
            </a:r>
            <a:r>
              <a:rPr lang="sv-SE" sz="2400" dirty="0" err="1"/>
              <a:t>maradj</a:t>
            </a:r>
            <a:r>
              <a:rPr lang="sv-SE" sz="2400" dirty="0"/>
              <a:t> </a:t>
            </a:r>
            <a:r>
              <a:rPr lang="sv-SE" sz="2400" dirty="0" err="1"/>
              <a:t>ott</a:t>
            </a:r>
            <a:r>
              <a:rPr lang="sv-SE" sz="2400" dirty="0"/>
              <a:t>! </a:t>
            </a:r>
            <a:r>
              <a:rPr lang="sv-SE" sz="2400" dirty="0" err="1"/>
              <a:t>Én</a:t>
            </a:r>
            <a:r>
              <a:rPr lang="sv-SE" sz="2400" dirty="0"/>
              <a:t> </a:t>
            </a:r>
            <a:r>
              <a:rPr lang="sv-SE" sz="2400" dirty="0" err="1"/>
              <a:t>megparancsoltam</a:t>
            </a:r>
            <a:r>
              <a:rPr lang="sv-SE" sz="2400" dirty="0"/>
              <a:t> </a:t>
            </a:r>
            <a:r>
              <a:rPr lang="sv-SE" sz="2400" dirty="0" err="1"/>
              <a:t>ott</a:t>
            </a:r>
            <a:r>
              <a:rPr lang="sv-SE" sz="2400" dirty="0"/>
              <a:t> </a:t>
            </a:r>
            <a:r>
              <a:rPr lang="sv-SE" sz="2400" dirty="0" err="1"/>
              <a:t>egy</a:t>
            </a:r>
            <a:r>
              <a:rPr lang="sv-SE" sz="2400" dirty="0"/>
              <a:t> </a:t>
            </a:r>
            <a:r>
              <a:rPr lang="sv-SE" sz="2400" dirty="0" err="1"/>
              <a:t>özvegyasszonynak</a:t>
            </a:r>
            <a:r>
              <a:rPr lang="sv-SE" sz="2400" dirty="0"/>
              <a:t>, </a:t>
            </a:r>
            <a:r>
              <a:rPr lang="sv-SE" sz="2400" dirty="0" err="1"/>
              <a:t>hogy</a:t>
            </a:r>
            <a:r>
              <a:rPr lang="sv-SE" sz="2400" dirty="0"/>
              <a:t> </a:t>
            </a:r>
            <a:r>
              <a:rPr lang="sv-SE" sz="2400" dirty="0" err="1"/>
              <a:t>gondoskodjék</a:t>
            </a:r>
            <a:r>
              <a:rPr lang="sv-SE" sz="2400" dirty="0"/>
              <a:t> </a:t>
            </a:r>
            <a:r>
              <a:rPr lang="sv-SE" sz="2400" dirty="0" err="1"/>
              <a:t>rólad</a:t>
            </a:r>
            <a:r>
              <a:rPr lang="sv-SE" sz="2400" dirty="0"/>
              <a:t>.</a:t>
            </a:r>
            <a:r>
              <a:rPr lang="hu-HU" sz="2400" dirty="0"/>
              <a:t>”</a:t>
            </a:r>
            <a:endParaRPr lang="sv-SE" sz="24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A10D078-4FD9-0943-D56E-F1C7ACC4522F}"/>
              </a:ext>
            </a:extLst>
          </p:cNvPr>
          <p:cNvSpPr txBox="1"/>
          <p:nvPr/>
        </p:nvSpPr>
        <p:spPr>
          <a:xfrm>
            <a:off x="596153" y="5217459"/>
            <a:ext cx="1104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/>
              <a:t>Amikor</a:t>
            </a:r>
            <a:r>
              <a:rPr lang="sv-SE" sz="2400" dirty="0"/>
              <a:t> a </a:t>
            </a:r>
            <a:r>
              <a:rPr lang="sv-SE" sz="2400" dirty="0" err="1"/>
              <a:t>város</a:t>
            </a:r>
            <a:r>
              <a:rPr lang="sv-SE" sz="2400" dirty="0"/>
              <a:t> </a:t>
            </a:r>
            <a:r>
              <a:rPr lang="sv-SE" sz="2400" dirty="0" err="1"/>
              <a:t>bejáratához</a:t>
            </a:r>
            <a:r>
              <a:rPr lang="sv-SE" sz="2400" dirty="0"/>
              <a:t> </a:t>
            </a:r>
            <a:r>
              <a:rPr lang="sv-SE" sz="2400" dirty="0" err="1"/>
              <a:t>érkezett</a:t>
            </a:r>
            <a:r>
              <a:rPr lang="sv-SE" sz="2400" dirty="0"/>
              <a:t>, </a:t>
            </a:r>
            <a:r>
              <a:rPr lang="sv-SE" sz="2400" dirty="0" err="1"/>
              <a:t>éppen</a:t>
            </a:r>
            <a:r>
              <a:rPr lang="sv-SE" sz="2400" dirty="0"/>
              <a:t> </a:t>
            </a:r>
            <a:r>
              <a:rPr lang="sv-SE" sz="2400" dirty="0" err="1"/>
              <a:t>ott</a:t>
            </a:r>
            <a:r>
              <a:rPr lang="sv-SE" sz="2400" dirty="0"/>
              <a:t> volt </a:t>
            </a:r>
            <a:r>
              <a:rPr lang="sv-SE" sz="2400" dirty="0" err="1"/>
              <a:t>egy</a:t>
            </a:r>
            <a:r>
              <a:rPr lang="sv-SE" sz="2400" dirty="0"/>
              <a:t> </a:t>
            </a:r>
            <a:r>
              <a:rPr lang="sv-SE" sz="2400" dirty="0" err="1"/>
              <a:t>özvegyasszony</a:t>
            </a:r>
            <a:r>
              <a:rPr lang="sv-SE" sz="2400" dirty="0"/>
              <a:t>, </a:t>
            </a:r>
            <a:r>
              <a:rPr lang="sv-SE" sz="2400" dirty="0" err="1"/>
              <a:t>aki</a:t>
            </a:r>
            <a:r>
              <a:rPr lang="sv-SE" sz="2400" dirty="0"/>
              <a:t> </a:t>
            </a:r>
            <a:r>
              <a:rPr lang="sv-SE" sz="2400" dirty="0" err="1"/>
              <a:t>fát</a:t>
            </a:r>
            <a:r>
              <a:rPr lang="sv-SE" sz="2400" dirty="0"/>
              <a:t> </a:t>
            </a:r>
            <a:r>
              <a:rPr lang="sv-SE" sz="2400" dirty="0" err="1"/>
              <a:t>szedegetett</a:t>
            </a:r>
            <a:r>
              <a:rPr lang="sv-SE" sz="2400" dirty="0"/>
              <a:t>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4405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E14CB26-2A92-08A0-1055-B7B178A4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985023"/>
            <a:ext cx="11802035" cy="288795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36050C7-D028-C10F-7EE4-F1A9120E58C0}"/>
              </a:ext>
            </a:extLst>
          </p:cNvPr>
          <p:cNvSpPr txBox="1"/>
          <p:nvPr/>
        </p:nvSpPr>
        <p:spPr>
          <a:xfrm>
            <a:off x="403412" y="636963"/>
            <a:ext cx="11385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 prófétáját </a:t>
            </a:r>
            <a:r>
              <a:rPr lang="hu-H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Sarepta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városába, egy özvegyasszonyhoz küldte, hogy ott gondoskodjon róla.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C257A18-D716-F01C-54CE-13FA02A28979}"/>
              </a:ext>
            </a:extLst>
          </p:cNvPr>
          <p:cNvSpPr txBox="1"/>
          <p:nvPr/>
        </p:nvSpPr>
        <p:spPr>
          <a:xfrm>
            <a:off x="380999" y="5309693"/>
            <a:ext cx="116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asszony és fia nagyon szegényesen éltek. Igen kevés élelem volt számukra is. </a:t>
            </a:r>
          </a:p>
        </p:txBody>
      </p:sp>
    </p:spTree>
    <p:extLst>
      <p:ext uri="{BB962C8B-B14F-4D97-AF65-F5344CB8AC3E}">
        <p14:creationId xmlns:p14="http://schemas.microsoft.com/office/powerpoint/2010/main" val="148979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70330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67EA9E9-1333-4168-B2A9-A624707A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6" y="1934427"/>
            <a:ext cx="11645153" cy="2989145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D85792A-7F3D-377D-EDF3-ADD7F1CEAD08}"/>
              </a:ext>
            </a:extLst>
          </p:cNvPr>
          <p:cNvSpPr txBox="1"/>
          <p:nvPr/>
        </p:nvSpPr>
        <p:spPr>
          <a:xfrm>
            <a:off x="439271" y="636494"/>
            <a:ext cx="10936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Illés szavára azonban mindent megtett. Arra is képes volt, hogy először a prófétának készítsen kenyeret. Az ígéret így hangzott: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E96D449-31DC-288A-0014-7A7FBEE4D25D}"/>
              </a:ext>
            </a:extLst>
          </p:cNvPr>
          <p:cNvSpPr txBox="1"/>
          <p:nvPr/>
        </p:nvSpPr>
        <p:spPr>
          <a:xfrm>
            <a:off x="277906" y="5495365"/>
            <a:ext cx="1147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400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lisztes fazék nem ürül ki, és az olajos korsó nem fogy ki, addig, amíg Úr esőt nem bocsát a földre.” </a:t>
            </a:r>
          </a:p>
        </p:txBody>
      </p:sp>
    </p:spTree>
    <p:extLst>
      <p:ext uri="{BB962C8B-B14F-4D97-AF65-F5344CB8AC3E}">
        <p14:creationId xmlns:p14="http://schemas.microsoft.com/office/powerpoint/2010/main" val="2615139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22353A9-0D65-010F-EB52-FBD44B31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6" y="1969739"/>
            <a:ext cx="11689977" cy="291852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D1C3E6D-C4F4-86C5-6B1A-52BAF28CC0FE}"/>
              </a:ext>
            </a:extLst>
          </p:cNvPr>
          <p:cNvSpPr txBox="1"/>
          <p:nvPr/>
        </p:nvSpPr>
        <p:spPr>
          <a:xfrm>
            <a:off x="528917" y="713809"/>
            <a:ext cx="11331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asszony ezt követően másnap és harmadnap is tudott kenyeret sütni. Sőt minden nap, amíg a szárazság tartott.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72C081E-CE2D-6B9E-59EA-98A661012480}"/>
              </a:ext>
            </a:extLst>
          </p:cNvPr>
          <p:cNvSpPr txBox="1"/>
          <p:nvPr/>
        </p:nvSpPr>
        <p:spPr>
          <a:xfrm>
            <a:off x="376518" y="5208494"/>
            <a:ext cx="11268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akárhányszor hozzálátott a sütéshez, mindig talált a fazékban annyi lisztet, a korsóban annyi olajat, amennyi elég volt a kenyérhez! </a:t>
            </a:r>
          </a:p>
        </p:txBody>
      </p:sp>
    </p:spTree>
    <p:extLst>
      <p:ext uri="{BB962C8B-B14F-4D97-AF65-F5344CB8AC3E}">
        <p14:creationId xmlns:p14="http://schemas.microsoft.com/office/powerpoint/2010/main" val="412312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C08EED7-9E4A-C531-595A-B5DD0FB7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59" y="1999129"/>
            <a:ext cx="3871429" cy="297912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8C877C8-874A-5EA7-E2FE-B76A6C007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342" y="1999129"/>
            <a:ext cx="3550024" cy="297912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3AEB6AB-17A2-D99D-B437-F517260D7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047" y="1999129"/>
            <a:ext cx="4086582" cy="298454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B0EB7EB-784E-B443-C0AD-2A9D9F346A68}"/>
              </a:ext>
            </a:extLst>
          </p:cNvPr>
          <p:cNvSpPr txBox="1"/>
          <p:nvPr/>
        </p:nvSpPr>
        <p:spPr>
          <a:xfrm>
            <a:off x="297159" y="439271"/>
            <a:ext cx="11482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Történt egyszer, hogy megbetegedett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 asszony fia.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Annyira rosszul volt, hogy már nem is lélegzett.</a:t>
            </a:r>
          </a:p>
          <a:p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4341BE3-DAA3-DDFE-2CF5-00A9E045ADCF}"/>
              </a:ext>
            </a:extLst>
          </p:cNvPr>
          <p:cNvSpPr txBox="1"/>
          <p:nvPr/>
        </p:nvSpPr>
        <p:spPr>
          <a:xfrm>
            <a:off x="235730" y="5351093"/>
            <a:ext cx="11313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Illés fogta a fiút, felvitte a felső szobába, ahol lakott, és az ágyra fektette.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Azután háromszor ráborult a gyermekre, és közben így könyörgött: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Istenem, Uram! Engedd, hogy visszatérjen belé a lélek</a:t>
            </a:r>
            <a:r>
              <a:rPr lang="hu-H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0385378-FADB-D810-0727-A08D62E8C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18" y="796699"/>
            <a:ext cx="3207279" cy="280316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29FECD3-7FA0-538F-5C8C-68F687249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80" y="809224"/>
            <a:ext cx="3287214" cy="28031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6E5C9E5-A2FB-769D-C989-26B2B385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933" y="809224"/>
            <a:ext cx="3383922" cy="279063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0499E1C-0460-DCFC-30A6-A3D5D51B3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059" y="3660340"/>
            <a:ext cx="4678659" cy="296144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1AA38B0-B562-8244-9F45-C47E464A72F5}"/>
              </a:ext>
            </a:extLst>
          </p:cNvPr>
          <p:cNvSpPr txBox="1"/>
          <p:nvPr/>
        </p:nvSpPr>
        <p:spPr>
          <a:xfrm>
            <a:off x="358588" y="3863788"/>
            <a:ext cx="2952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Úr meghallgatta Illés szavát!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9BD7226-8133-A134-6B2D-43B4A6B97CA8}"/>
              </a:ext>
            </a:extLst>
          </p:cNvPr>
          <p:cNvSpPr txBox="1"/>
          <p:nvPr/>
        </p:nvSpPr>
        <p:spPr>
          <a:xfrm>
            <a:off x="8449490" y="3729318"/>
            <a:ext cx="34646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800" b="1" i="1">
                <a:latin typeface="Arial" panose="020B0604020202020204" pitchFamily="34" charset="0"/>
                <a:cs typeface="Arial" panose="020B0604020202020204" pitchFamily="34" charset="0"/>
              </a:rPr>
              <a:t>Nézd, él a fiad! </a:t>
            </a:r>
            <a:r>
              <a:rPr lang="hu-HU" sz="1800">
                <a:latin typeface="Arial" panose="020B0604020202020204" pitchFamily="34" charset="0"/>
                <a:cs typeface="Arial" panose="020B0604020202020204" pitchFamily="34" charset="0"/>
              </a:rPr>
              <a:t>– mondta Illés az asszonynak, aki nem akart hinni a szemének.</a:t>
            </a:r>
          </a:p>
          <a:p>
            <a:r>
              <a:rPr lang="hu-HU" sz="18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800" b="1" i="1">
                <a:latin typeface="Arial" panose="020B0604020202020204" pitchFamily="34" charset="0"/>
                <a:cs typeface="Arial" panose="020B0604020202020204" pitchFamily="34" charset="0"/>
              </a:rPr>
              <a:t>Most már tudom </a:t>
            </a:r>
            <a:r>
              <a:rPr lang="hu-HU" sz="1800">
                <a:latin typeface="Arial" panose="020B0604020202020204" pitchFamily="34" charset="0"/>
                <a:cs typeface="Arial" panose="020B0604020202020204" pitchFamily="34" charset="0"/>
              </a:rPr>
              <a:t>– szólt végül –, hogy </a:t>
            </a:r>
            <a:r>
              <a:rPr lang="hu-HU" sz="1800" b="1" i="1">
                <a:latin typeface="Arial" panose="020B0604020202020204" pitchFamily="34" charset="0"/>
                <a:cs typeface="Arial" panose="020B0604020202020204" pitchFamily="34" charset="0"/>
              </a:rPr>
              <a:t>te Isten embere vagy</a:t>
            </a:r>
            <a:r>
              <a:rPr lang="hu-HU" sz="1800">
                <a:latin typeface="Arial" panose="020B0604020202020204" pitchFamily="34" charset="0"/>
                <a:cs typeface="Arial" panose="020B0604020202020204" pitchFamily="34" charset="0"/>
              </a:rPr>
              <a:t>, és hogy igaz a te szádban az Úr igéje!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88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C027FC5-12D8-5E7D-967A-5FBB60566E95}"/>
              </a:ext>
            </a:extLst>
          </p:cNvPr>
          <p:cNvSpPr txBox="1"/>
          <p:nvPr/>
        </p:nvSpPr>
        <p:spPr>
          <a:xfrm>
            <a:off x="923365" y="726141"/>
            <a:ext cx="6122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rgbClr val="FF0000"/>
                </a:solidFill>
              </a:rPr>
              <a:t>Játék: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5B5A585-8FDB-ABA1-0703-6FA7EEBB16E2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 action="ppaction://hlinkfile"/>
              </a:rPr>
              <a:t>https://wordwall.net/hu/resource/2355350/hittan/ill%c3%a9s-%c3%a9s-a-sz%c3%a1razs%c3%a1g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781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23834" y="460337"/>
            <a:ext cx="9662164" cy="1053895"/>
          </a:xfr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86943" y="1747982"/>
            <a:ext cx="9840036" cy="377762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óra fontos üzenete az, hogy </a:t>
            </a:r>
            <a:r>
              <a:rPr lang="hu-HU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minden helyzetben </a:t>
            </a:r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gondoskodik az Övéiről. </a:t>
            </a:r>
          </a:p>
          <a:p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 </a:t>
            </a:r>
            <a:r>
              <a:rPr lang="hu-HU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senki sem közömbös. </a:t>
            </a:r>
          </a:p>
          <a:p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Odafigyel a szükségeinkre és </a:t>
            </a:r>
            <a:r>
              <a:rPr lang="hu-HU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megáld minket is!</a:t>
            </a:r>
          </a:p>
          <a:p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 kér, hogy </a:t>
            </a:r>
            <a:r>
              <a:rPr lang="hu-HU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bízd rá magad!</a:t>
            </a:r>
          </a:p>
          <a:p>
            <a:r>
              <a:rPr lang="hu-HU" sz="3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Azért, hogy a bizalmad erősödjön, </a:t>
            </a:r>
            <a:r>
              <a:rPr lang="hu-HU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imádkozhatsz is!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491" y="236043"/>
            <a:ext cx="1536325" cy="1511939"/>
          </a:xfrm>
          <a:prstGeom prst="rect">
            <a:avLst/>
          </a:prstGeom>
        </p:spPr>
      </p:pic>
      <p:sp>
        <p:nvSpPr>
          <p:cNvPr id="5" name="Vágott nyíl jobbra 4"/>
          <p:cNvSpPr/>
          <p:nvPr/>
        </p:nvSpPr>
        <p:spPr>
          <a:xfrm>
            <a:off x="8543499" y="5759355"/>
            <a:ext cx="2442498" cy="7712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Lapozz!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7D990D6-105F-3836-408E-D67C19728D4C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83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2437" y="397263"/>
            <a:ext cx="9676428" cy="1455138"/>
          </a:xfrm>
          <a:solidFill>
            <a:schemeClr val="bg2">
              <a:lumMod val="9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Nézzétek meg együtt ezt a felvételt!</a:t>
            </a: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 dal egy énekelt áldás.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911" y="74654"/>
            <a:ext cx="1844594" cy="1849805"/>
          </a:xfrm>
          <a:prstGeom prst="rect">
            <a:avLst/>
          </a:prstGeom>
        </p:spPr>
      </p:pic>
      <p:pic>
        <p:nvPicPr>
          <p:cNvPr id="5" name="y2mate.com - Dobner Illés és Évi Az áldás Ez az a nap Stadion 2020 Online_360P">
            <a:hlinkClick r:id="" action="ppaction://media"/>
            <a:extLst>
              <a:ext uri="{FF2B5EF4-FFF2-40B4-BE49-F238E27FC236}">
                <a16:creationId xmlns:a16="http://schemas.microsoft.com/office/drawing/2014/main" id="{59415715-18E0-2B26-8614-FCA86B9E0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0628" y="2059901"/>
            <a:ext cx="7315200" cy="4114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38" y="293688"/>
            <a:ext cx="154305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kerekített téglalap 7"/>
          <p:cNvSpPr/>
          <p:nvPr/>
        </p:nvSpPr>
        <p:spPr>
          <a:xfrm>
            <a:off x="1210235" y="1010071"/>
            <a:ext cx="8754503" cy="46019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400" b="1" dirty="0">
                <a:solidFill>
                  <a:srgbClr val="72865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Mondjunk most egy hálaadó imádságot Istenhez,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2865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amelyben megköszönjük mindazt, amit szinte észre sem veszünk, ami annyira természetes a számukra.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srgbClr val="728653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(Például, hogy lehet ruhánk, meleg otthonunk, játékunk, tanulhatunk, van mit enni, vannak szüleink stb.)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2E930CBB-BBF4-CD4A-786B-2B57B6BCEE15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260"/>
            <a:ext cx="911225" cy="94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37285" y="265113"/>
            <a:ext cx="871164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közös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62850"/>
            <a:ext cx="5200650" cy="559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372350" y="1128776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0516F116-959B-2565-4DC6-628BEB7EB679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E82F452-E3D6-E2F0-2134-3003623E73F6}"/>
              </a:ext>
            </a:extLst>
          </p:cNvPr>
          <p:cNvSpPr txBox="1"/>
          <p:nvPr/>
        </p:nvSpPr>
        <p:spPr>
          <a:xfrm>
            <a:off x="6581775" y="2205101"/>
            <a:ext cx="66770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Erős vár a mi Istenünk</a:t>
            </a:r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Dícsértessék</a:t>
            </a:r>
          </a:p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a Jézus Krisztus</a:t>
            </a:r>
            <a:r>
              <a:rPr lang="sv-SE" sz="4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1689207" y="313508"/>
            <a:ext cx="7732085" cy="623098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300" i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szenteltessék meg a te neved,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3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3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</p:txBody>
      </p:sp>
      <p:sp>
        <p:nvSpPr>
          <p:cNvPr id="3" name="Szabályos ötszög 2"/>
          <p:cNvSpPr/>
          <p:nvPr/>
        </p:nvSpPr>
        <p:spPr>
          <a:xfrm>
            <a:off x="8843554" y="3260534"/>
            <a:ext cx="2986887" cy="2630813"/>
          </a:xfrm>
          <a:prstGeom prst="pent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u-HU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Mondjuk el közösen az Úri imádságot!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004B0DE-F7AF-F717-9A45-A3AD29164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2" y="161261"/>
            <a:ext cx="11912616" cy="65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4259EF5-9A4B-1B1C-C423-597BD319BC28}"/>
              </a:ext>
            </a:extLst>
          </p:cNvPr>
          <p:cNvSpPr txBox="1"/>
          <p:nvPr/>
        </p:nvSpPr>
        <p:spPr>
          <a:xfrm>
            <a:off x="2667000" y="872067"/>
            <a:ext cx="508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Óra végi imádság:</a:t>
            </a:r>
            <a:endParaRPr lang="en-GB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0315B97-1E36-024C-4835-4F8BB65CF005}"/>
              </a:ext>
            </a:extLst>
          </p:cNvPr>
          <p:cNvSpPr txBox="1"/>
          <p:nvPr/>
        </p:nvSpPr>
        <p:spPr>
          <a:xfrm>
            <a:off x="1706283" y="1490008"/>
            <a:ext cx="8136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Köszönjük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Istenünk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hogy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itt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voltál</a:t>
            </a:r>
            <a:r>
              <a:rPr lang="hu-HU" sz="4000" dirty="0">
                <a:solidFill>
                  <a:srgbClr val="000000"/>
                </a:solidFill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velünk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,</a:t>
            </a:r>
            <a:b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</a:b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Kérünk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Édesatyánk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,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vigyázz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mindig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reánk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!</a:t>
            </a:r>
            <a:endParaRPr lang="sv-SE" sz="4000" dirty="0">
              <a:effectLst/>
            </a:endParaRPr>
          </a:p>
          <a:p>
            <a:pPr>
              <a:spcAft>
                <a:spcPts val="0"/>
              </a:spcAft>
            </a:pPr>
            <a:r>
              <a:rPr lang="sv-SE" sz="4000" dirty="0" err="1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Ámen</a:t>
            </a:r>
            <a:r>
              <a:rPr lang="sv-SE" sz="4000" dirty="0">
                <a:solidFill>
                  <a:srgbClr val="000000"/>
                </a:solidFill>
                <a:effectLst/>
                <a:latin typeface="Monotype Corsiva" panose="03010101010201010101" pitchFamily="66" charset="0"/>
              </a:rPr>
              <a:t>.</a:t>
            </a:r>
            <a:endParaRPr lang="sv-SE" sz="4000" dirty="0">
              <a:effectLst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2F92DEB-AC20-9C9F-8085-36693FED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621" y="3808967"/>
            <a:ext cx="2505425" cy="2010056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98C68AD3-F0A9-E37A-7F5E-D1C09EFAEDAA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08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42B2C3F-7A97-B499-FE2D-1EC80175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520" y="2539808"/>
            <a:ext cx="6096528" cy="10729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6AC396D-89E7-ABDC-067C-5FB97146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15" y="3592290"/>
            <a:ext cx="2019582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A89C0C0-ED70-43EF-71F3-D3554A23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516" y="331731"/>
            <a:ext cx="8854059" cy="619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8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1821" y="542222"/>
            <a:ext cx="10549269" cy="1409669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Ismételjük át együtt az elmúlt órán tanultakat!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92911" y="2701367"/>
            <a:ext cx="5188247" cy="3777622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hu-HU" sz="2500" b="1" dirty="0">
                <a:latin typeface="Arial" panose="020B0604020202020204" pitchFamily="34" charset="0"/>
                <a:cs typeface="Arial" panose="020B0604020202020204" pitchFamily="34" charset="0"/>
              </a:rPr>
              <a:t>Bibliai kvíz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Ki volt Illés? Mi volt a feladata?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Mi volt </a:t>
            </a:r>
            <a:r>
              <a:rPr lang="hu-HU" sz="2500" dirty="0" err="1">
                <a:latin typeface="Arial" panose="020B0604020202020204" pitchFamily="34" charset="0"/>
                <a:cs typeface="Arial" panose="020B0604020202020204" pitchFamily="34" charset="0"/>
              </a:rPr>
              <a:t>Aháb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500" dirty="0" err="1">
                <a:latin typeface="Arial" panose="020B0604020202020204" pitchFamily="34" charset="0"/>
                <a:cs typeface="Arial" panose="020B0604020202020204" pitchFamily="34" charset="0"/>
              </a:rPr>
              <a:t>Jezábel</a:t>
            </a: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 bűne?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Hogyan büntette meg Isten</a:t>
            </a:r>
            <a:b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Izráelt?</a:t>
            </a:r>
          </a:p>
          <a:p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Mire akarta figyelmeztetni</a:t>
            </a:r>
            <a:b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  <a:t>Isten Illésen keresztül a királyt és a népet? </a:t>
            </a:r>
            <a:br>
              <a:rPr lang="hu-HU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725" y="1291698"/>
            <a:ext cx="1478791" cy="1428756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CA6F55D8-3624-7A5C-C77E-B7602E8D26B8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010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9817" y="1854498"/>
            <a:ext cx="10754436" cy="41016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Illés, Isten prófétája volt. Azt a feladatot kapta Istentől, hogy figyelmeztesse a népet: </a:t>
            </a:r>
            <a:r>
              <a:rPr lang="hu-HU" sz="2400" i="1" dirty="0">
                <a:latin typeface="Arial" panose="020B0604020202020204" pitchFamily="34" charset="0"/>
                <a:cs typeface="Arial" panose="020B0604020202020204" pitchFamily="34" charset="0"/>
              </a:rPr>
              <a:t>nincs más Úr az egy Istenen kívül!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Ezért forduljanak el a bálványoktól és térjenek vissza az Úrhoz!</a:t>
            </a:r>
          </a:p>
          <a:p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Áháb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Jezábel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bűne az volt, hogy Izráel országában támogatta az idegen (kánaáni) népek isteneinek a tiszteletét. Az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Aséra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2400" dirty="0" err="1">
                <a:latin typeface="Arial" panose="020B0604020202020204" pitchFamily="34" charset="0"/>
                <a:cs typeface="Arial" panose="020B0604020202020204" pitchFamily="34" charset="0"/>
              </a:rPr>
              <a:t>Baal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 kultusz terjedését is segítették.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Isten úgy büntette meg Izráelt hűtlensége miatt, hogy szárazságot bocsátott az országra.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Arra figyelmeztette Isten Illésen keresztül a népet, hogyha kitartanak szava mellett, akkor lesz eső az országban és megtapasztalhatják ÁLDÁSÁT!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851" y="391630"/>
            <a:ext cx="1225402" cy="1207113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F7D8B4F5-9C39-07E0-9ADE-4A53D9C5DA35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05C9E351-074F-F852-AAC2-2297B46F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</a:rPr>
              <a:t>Válaszok: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44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39396" y="470935"/>
            <a:ext cx="8911687" cy="102726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 jut eszedbe az itt látható a képekről?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27066">
            <a:off x="884617" y="1793042"/>
            <a:ext cx="3365483" cy="22583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90">
            <a:off x="8094974" y="1811718"/>
            <a:ext cx="3175413" cy="230036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016" y="4205362"/>
            <a:ext cx="3714301" cy="248115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479" y="4275077"/>
            <a:ext cx="3516101" cy="234172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06" y="3199197"/>
            <a:ext cx="1542422" cy="152413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109522" y="206488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élelem.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783501" y="6079922"/>
            <a:ext cx="122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ruházat.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86862" y="580292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otthon.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824660" y="149820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innivaló</a:t>
            </a:r>
            <a:r>
              <a:rPr lang="hu-HU" dirty="0"/>
              <a:t>.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F7C6FFFB-B63F-287D-1CA6-63EB350DA2E1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8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61" y="239670"/>
            <a:ext cx="10933650" cy="636437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5342" y="239670"/>
            <a:ext cx="5841243" cy="96133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Hallgasd meg most ezt a szép asztali áldást! </a:t>
            </a:r>
          </a:p>
          <a:p>
            <a:pPr marL="0" indent="0">
              <a:buNone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Kattints az ikonra az ének elindításához!</a:t>
            </a:r>
          </a:p>
        </p:txBody>
      </p:sp>
      <p:pic>
        <p:nvPicPr>
          <p:cNvPr id="4" name="Az ételért, az italér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6568" y="343165"/>
            <a:ext cx="1324971" cy="132497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  <p:sp>
        <p:nvSpPr>
          <p:cNvPr id="5" name="Téglalap 4"/>
          <p:cNvSpPr/>
          <p:nvPr/>
        </p:nvSpPr>
        <p:spPr>
          <a:xfrm>
            <a:off x="4426487" y="6001182"/>
            <a:ext cx="72150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Az ételért, az italért légy áldott, jó Atyánk!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7124131" y="720336"/>
            <a:ext cx="2893326" cy="98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001" y="4182946"/>
            <a:ext cx="1481456" cy="1426588"/>
          </a:xfrm>
          <a:prstGeom prst="rect">
            <a:avLst/>
          </a:prstGeom>
        </p:spPr>
      </p:pic>
      <p:sp>
        <p:nvSpPr>
          <p:cNvPr id="11" name="Ellipszis 10"/>
          <p:cNvSpPr/>
          <p:nvPr/>
        </p:nvSpPr>
        <p:spPr>
          <a:xfrm>
            <a:off x="3098042" y="2850053"/>
            <a:ext cx="3534770" cy="15020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legközelebbi étkezésedkor mondd el ezt az imádságot!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5063319" y="4681182"/>
            <a:ext cx="1009935" cy="127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églalap 1">
            <a:extLst>
              <a:ext uri="{FF2B5EF4-FFF2-40B4-BE49-F238E27FC236}">
                <a16:creationId xmlns:a16="http://schemas.microsoft.com/office/drawing/2014/main" id="{4196FB25-DF5A-A120-D396-A383AEF6E6E5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7923" y="2463421"/>
            <a:ext cx="4408226" cy="2859205"/>
          </a:xfrm>
        </p:spPr>
        <p:txBody>
          <a:bodyPr/>
          <a:lstStyle/>
          <a:p>
            <a:pPr marL="0" indent="0">
              <a:buNone/>
            </a:pP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dirty="0"/>
            </a:br>
            <a:r>
              <a:rPr lang="hu-HU" i="1" dirty="0"/>
              <a:t>   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767617" y="22227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870" y="283930"/>
            <a:ext cx="1539459" cy="154529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77923" y="19391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/>
          </a:p>
        </p:txBody>
      </p:sp>
      <p:sp>
        <p:nvSpPr>
          <p:cNvPr id="10" name="Könnycsepp 9"/>
          <p:cNvSpPr/>
          <p:nvPr/>
        </p:nvSpPr>
        <p:spPr>
          <a:xfrm>
            <a:off x="6805223" y="4963217"/>
            <a:ext cx="4939102" cy="1615580"/>
          </a:xfrm>
          <a:prstGeom prst="teardrop">
            <a:avLst>
              <a:gd name="adj" fmla="val 86511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Most gondolkozz el azon, miben tapasztalhatod meg Isten gondoskodását?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5" y="5093352"/>
            <a:ext cx="1542422" cy="1524132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C1327DD6-665C-7CAB-DB04-7A2933AC3E35}"/>
              </a:ext>
            </a:extLst>
          </p:cNvPr>
          <p:cNvSpPr/>
          <p:nvPr/>
        </p:nvSpPr>
        <p:spPr>
          <a:xfrm>
            <a:off x="161365" y="240516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y2mate.com - Gondot visel_360P(1)">
            <a:hlinkClick r:id="" action="ppaction://media"/>
            <a:extLst>
              <a:ext uri="{FF2B5EF4-FFF2-40B4-BE49-F238E27FC236}">
                <a16:creationId xmlns:a16="http://schemas.microsoft.com/office/drawing/2014/main" id="{87FFD60D-A16D-DB23-B314-C90A75C10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9484" y="843377"/>
            <a:ext cx="7066555" cy="3974937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B923DA-9A92-A61A-BBDE-B5A7B86677C6}"/>
              </a:ext>
            </a:extLst>
          </p:cNvPr>
          <p:cNvSpPr txBox="1"/>
          <p:nvPr/>
        </p:nvSpPr>
        <p:spPr>
          <a:xfrm>
            <a:off x="314325" y="438150"/>
            <a:ext cx="2714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Nézzük meg ezt a kisfilmet</a:t>
            </a:r>
            <a:r>
              <a:rPr lang="sv-SE" sz="2400" dirty="0"/>
              <a:t>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3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7673" y="165774"/>
            <a:ext cx="4944719" cy="190868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Ezen a mai hittanórán arról lesz szó, hogy Isten gondoskodik az Övéiről! 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10" y="3281362"/>
            <a:ext cx="5580231" cy="3250536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5752114" y="411480"/>
            <a:ext cx="6248332" cy="260604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Olvasd el figyelmesen a történetet a Bibliából: 1Kir 17,8-34! </a:t>
            </a:r>
            <a:endParaRPr lang="hu-HU" sz="30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algn="ctr"/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Ha nincs kéznél a Szentírásod, akkor használhatod a hivatkozást is!</a:t>
            </a:r>
          </a:p>
          <a:p>
            <a:pPr algn="ctr"/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032" y="1959380"/>
            <a:ext cx="1331292" cy="1321982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6509562" y="4107976"/>
            <a:ext cx="5131559" cy="211002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olvasol arra figyelj, hogyan mutatta meg Isten az Ő gondoskodását a </a:t>
            </a:r>
            <a:r>
              <a:rPr lang="hu-HU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sareptai</a:t>
            </a:r>
            <a:r>
              <a:rPr lang="hu-H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özvegy, a fia és Illés életében!</a:t>
            </a:r>
          </a:p>
        </p:txBody>
      </p:sp>
      <p:sp>
        <p:nvSpPr>
          <p:cNvPr id="3" name="Téglalap 2"/>
          <p:cNvSpPr/>
          <p:nvPr/>
        </p:nvSpPr>
        <p:spPr>
          <a:xfrm>
            <a:off x="9075341" y="3281362"/>
            <a:ext cx="168988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 </a:t>
            </a:r>
            <a:r>
              <a:rPr lang="hu-HU" sz="23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kattints</a:t>
            </a:r>
            <a:r>
              <a:rPr lang="hu-HU" sz="2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!</a:t>
            </a:r>
          </a:p>
          <a:p>
            <a:endParaRPr lang="hu-HU" dirty="0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9075341" y="2734056"/>
            <a:ext cx="507571" cy="54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>
            <a:extLst>
              <a:ext uri="{FF2B5EF4-FFF2-40B4-BE49-F238E27FC236}">
                <a16:creationId xmlns:a16="http://schemas.microsoft.com/office/drawing/2014/main" id="{93F3AC7C-0511-11EE-3C12-BD4C5DE59B3B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28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3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878</Words>
  <Application>Microsoft Office PowerPoint</Application>
  <PresentationFormat>Szélesvásznú</PresentationFormat>
  <Paragraphs>74</Paragraphs>
  <Slides>22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Office-téma</vt:lpstr>
      <vt:lpstr>PowerPoint-bemutató</vt:lpstr>
      <vt:lpstr>PowerPoint-bemutató</vt:lpstr>
      <vt:lpstr>PowerPoint-bemutató</vt:lpstr>
      <vt:lpstr>Ismételjük át együtt az elmúlt órán tanultakat!</vt:lpstr>
      <vt:lpstr>Válaszok:</vt:lpstr>
      <vt:lpstr>Mi jut eszedbe az itt látható a képekről?</vt:lpstr>
      <vt:lpstr>PowerPoint-bemutató</vt:lpstr>
      <vt:lpstr>PowerPoint-bemutató</vt:lpstr>
      <vt:lpstr>Ezen a mai hittanórán arról lesz szó, hogy Isten gondoskodik az Övéiről!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Jól jegyezd meg!</vt:lpstr>
      <vt:lpstr>Nézzétek meg együtt ezt a felvételt! Ez a dal egy énekelt áldás.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László Faragó</dc:creator>
  <cp:lastModifiedBy>László Faragó</cp:lastModifiedBy>
  <cp:revision>52</cp:revision>
  <dcterms:created xsi:type="dcterms:W3CDTF">2024-10-14T19:01:46Z</dcterms:created>
  <dcterms:modified xsi:type="dcterms:W3CDTF">2024-10-18T16:59:31Z</dcterms:modified>
</cp:coreProperties>
</file>