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81" r:id="rId2"/>
    <p:sldId id="366" r:id="rId3"/>
    <p:sldId id="373" r:id="rId4"/>
    <p:sldId id="367" r:id="rId5"/>
    <p:sldId id="375" r:id="rId6"/>
    <p:sldId id="378" r:id="rId7"/>
    <p:sldId id="258" r:id="rId8"/>
    <p:sldId id="259" r:id="rId9"/>
    <p:sldId id="260" r:id="rId10"/>
    <p:sldId id="261" r:id="rId11"/>
    <p:sldId id="263" r:id="rId12"/>
    <p:sldId id="264" r:id="rId13"/>
    <p:sldId id="265" r:id="rId14"/>
    <p:sldId id="266" r:id="rId15"/>
    <p:sldId id="267" r:id="rId16"/>
    <p:sldId id="268" r:id="rId17"/>
    <p:sldId id="353" r:id="rId18"/>
    <p:sldId id="376" r:id="rId19"/>
    <p:sldId id="371" r:id="rId20"/>
    <p:sldId id="355" r:id="rId21"/>
    <p:sldId id="370" r:id="rId22"/>
    <p:sldId id="305" r:id="rId23"/>
    <p:sldId id="379" r:id="rId24"/>
    <p:sldId id="362" r:id="rId25"/>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AE2"/>
    <a:srgbClr val="F7D097"/>
    <a:srgbClr val="773D22"/>
    <a:srgbClr val="F8974E"/>
    <a:srgbClr val="87818D"/>
    <a:srgbClr val="F1B051"/>
    <a:srgbClr val="AE2E51"/>
    <a:srgbClr val="CAE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5ED6C-74F6-4C86-B5BE-64859287B140}" type="datetimeFigureOut">
              <a:rPr lang="en-GB" smtClean="0"/>
              <a:t>19/09/2024</a:t>
            </a:fld>
            <a:endParaRPr lang="en-GB"/>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4FF0A-4C20-4664-B35D-9016573C9FA8}" type="slidenum">
              <a:rPr lang="en-GB" smtClean="0"/>
              <a:t>‹#›</a:t>
            </a:fld>
            <a:endParaRPr lang="en-GB"/>
          </a:p>
        </p:txBody>
      </p:sp>
    </p:spTree>
    <p:extLst>
      <p:ext uri="{BB962C8B-B14F-4D97-AF65-F5344CB8AC3E}">
        <p14:creationId xmlns:p14="http://schemas.microsoft.com/office/powerpoint/2010/main" val="159400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Now the serpent (Satan) was more crafty than any living creature. He said to the woman, ‘Did God really say, “You must not eat from any tree in the garden”?’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7</a:t>
            </a:fld>
            <a:endParaRPr lang="en-GB" sz="14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the Adam named his wife Eve, because she would be the mother of all who live.  And the Lord God made clothing from animal skins for Adam and his wife. God said, ‘Humans have become like us, knowing both good and evil. What if they reach out, take fruit from the Tree of Life, and eat it? Then they will live forever!’ So God banished them from the Garden of Eden, and He sent Adam out to cultivate the ground. Mighty cherubim angels were posted to stop Adam and Eve returning to the Garden of Eden. And He placed a flaming sword that flashed back and forth to guard the way to the tree of life.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16</a:t>
            </a:fld>
            <a:endParaRPr lang="en-GB" sz="14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 The woman replied, ‘We may eat fruit from the trees in the garden, but God told us not to eat fruit from the tree of the knowledge of good and evil, or touch it, or we will die.’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a:t>
            </a:fld>
            <a:endParaRPr lang="en-GB" sz="14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‘You will not die,’ the serpent said to the woman. ‘For God knows that when you eat from it your eyes will be opened, and you will be like God, knowing good and evil.’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9</a:t>
            </a:fld>
            <a:endParaRPr lang="en-GB" sz="14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woman saw that the fruit of the tree looked good for eating. She also desired to know about good and evil and gain wisdom so she took some of the forbidden fruit and ate it. She gave some to Adam, who was with her, and he ate it too.</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10</a:t>
            </a:fld>
            <a:endParaRPr lang="en-GB" sz="14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the two of them heard the sound of the Lord God as He was walking in the garden in the cool of the day. They hid from God among the trees. God called to Adam, ‘Where are you?’</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11</a:t>
            </a:fld>
            <a:endParaRPr lang="en-GB" sz="14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Adam answered, ‘I heard you in the garden, and I was so afraid because I was naked, that I hid.’ God replied, ‘Who told you that you were naked? Have you eaten from the tree that I commanded you not to eat from?’ Adam answered, ‘The woman you put here with me gave me some fruit from the tree, and I ate it.’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12</a:t>
            </a:fld>
            <a:endParaRPr lang="en-GB" sz="14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God said to the woman, ‘What is this you have done?’The woman said, ‘The serpent deceived me, and I ate.’ So God said to the serpent, ‘Because you have done this, you are cursed more than all other animals. You will crawl on your belly in the dust as long as you live. There will be hostility between you and the woman and her offspring. He will strike your head, and you will strike his heel.’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13</a:t>
            </a:fld>
            <a:endParaRPr lang="en-GB" sz="14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God said to the woman, ‘I will sharpen the pain of your pregnancy, and in pain you will give birth. You will desire to control your husband, but he will rule over you.’</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14</a:t>
            </a:fld>
            <a:endParaRPr lang="en-GB" sz="14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God addressed Adam. ‘Since you listened to your wife and disobeyed, the ground is cursed. All your life you will struggle to scratch a living from it. It will grow thorns and thistles, though you will eat of its grains. By the sweat of your brow will you have food to eat until you die. For you were made from dust, and to dust you will return.’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15</a:t>
            </a:fld>
            <a:endParaRPr lang="en-GB" sz="14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u-HU"/>
              <a:t>Mintacím szerkesztése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0493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u-HU"/>
              <a:t>Mintacím szerkesztése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89159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a:t>Mintacím szerkesztése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2971760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u-HU"/>
              <a:t>Mintacím szerkesztése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4528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1012766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u-HU"/>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50341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6777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u-HU"/>
              <a:t>Mintacím szerkesztése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06972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u-HU"/>
              <a:t>Mintacím szerkesztése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88062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5759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68458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a:t>Mintacím szerkesztése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4364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0253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0493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u-HU"/>
              <a:t>Mintacím szerkesztése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70485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u-HU"/>
              <a:t>Mintacím szerkesztése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3157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u-HU"/>
              <a:t>Mintacím szerkesztése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2024. 09. 19.</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650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bibliamindenkie.hu/uj/GEN/3"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p:cNvPicPr>
            <a:picLocks/>
          </p:cNvPicPr>
          <p:nvPr/>
        </p:nvPicPr>
        <p:blipFill>
          <a:blip r:embed="rId2"/>
          <a:stretch>
            <a:fillRect/>
          </a:stretch>
        </p:blipFill>
        <p:spPr>
          <a:xfrm>
            <a:off x="422045" y="4741817"/>
            <a:ext cx="1397725" cy="1577728"/>
          </a:xfrm>
          <a:prstGeom prst="rect">
            <a:avLst/>
          </a:prstGeom>
        </p:spPr>
      </p:pic>
      <p:sp>
        <p:nvSpPr>
          <p:cNvPr id="5" name="Szövegdoboz 4"/>
          <p:cNvSpPr txBox="1"/>
          <p:nvPr/>
        </p:nvSpPr>
        <p:spPr>
          <a:xfrm>
            <a:off x="1469570" y="265380"/>
            <a:ext cx="8978685" cy="58477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27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Kezdjük közös imádsággal</a:t>
            </a:r>
            <a:r>
              <a:rPr kumimoji="0" lang="hu-HU"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 </a:t>
            </a:r>
            <a:r>
              <a:rPr kumimoji="0" lang="hu-HU"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hittanórát!</a:t>
            </a:r>
          </a:p>
        </p:txBody>
      </p:sp>
      <p:pic>
        <p:nvPicPr>
          <p:cNvPr id="6" name="Kép 5"/>
          <p:cNvPicPr>
            <a:picLocks noChangeAspect="1"/>
          </p:cNvPicPr>
          <p:nvPr/>
        </p:nvPicPr>
        <p:blipFill>
          <a:blip r:embed="rId3"/>
          <a:stretch>
            <a:fillRect/>
          </a:stretch>
        </p:blipFill>
        <p:spPr>
          <a:xfrm>
            <a:off x="6544170" y="1238821"/>
            <a:ext cx="5380529" cy="5404180"/>
          </a:xfrm>
          <a:prstGeom prst="rect">
            <a:avLst/>
          </a:prstGeom>
        </p:spPr>
      </p:pic>
      <p:sp>
        <p:nvSpPr>
          <p:cNvPr id="7" name="Szövegdoboz 6"/>
          <p:cNvSpPr txBox="1"/>
          <p:nvPr/>
        </p:nvSpPr>
        <p:spPr>
          <a:xfrm>
            <a:off x="1619745" y="2721114"/>
            <a:ext cx="4147289" cy="707886"/>
          </a:xfrm>
          <a:prstGeom prst="rect">
            <a:avLst/>
          </a:prstGeom>
          <a:noFill/>
        </p:spPr>
        <p:txBody>
          <a:bodyPr wrap="none" rtlCol="0">
            <a:spAutoFit/>
          </a:bodyPr>
          <a:lstStyle/>
          <a:p>
            <a:r>
              <a:rPr lang="hu-HU" sz="4000" dirty="0">
                <a:latin typeface="Arial" panose="020B0604020202020204" pitchFamily="34" charset="0"/>
                <a:cs typeface="Arial" panose="020B0604020202020204" pitchFamily="34" charset="0"/>
              </a:rPr>
              <a:t>Áldás, Békesség!</a:t>
            </a:r>
          </a:p>
        </p:txBody>
      </p:sp>
    </p:spTree>
    <p:extLst>
      <p:ext uri="{BB962C8B-B14F-4D97-AF65-F5344CB8AC3E}">
        <p14:creationId xmlns:p14="http://schemas.microsoft.com/office/powerpoint/2010/main" val="180490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52400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52400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52400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52400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52400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524000" y="0"/>
            <a:ext cx="9144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52400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87909" y="424870"/>
            <a:ext cx="8911687" cy="982621"/>
          </a:xfrm>
          <a:solidFill>
            <a:schemeClr val="accent6">
              <a:lumMod val="40000"/>
              <a:lumOff val="60000"/>
            </a:schemeClr>
          </a:solidFill>
        </p:spPr>
        <p:txBody>
          <a:bodyPr/>
          <a:lstStyle/>
          <a:p>
            <a:r>
              <a:rPr lang="hu-HU" dirty="0">
                <a:latin typeface="Arial" panose="020B0604020202020204" pitchFamily="34" charset="0"/>
                <a:cs typeface="Arial" panose="020B0604020202020204" pitchFamily="34" charset="0"/>
              </a:rPr>
              <a:t>Gondolkozz el a kérdésen!  </a:t>
            </a:r>
          </a:p>
        </p:txBody>
      </p:sp>
      <p:sp>
        <p:nvSpPr>
          <p:cNvPr id="3" name="Tartalom helye 2"/>
          <p:cNvSpPr>
            <a:spLocks noGrp="1"/>
          </p:cNvSpPr>
          <p:nvPr>
            <p:ph idx="1"/>
          </p:nvPr>
        </p:nvSpPr>
        <p:spPr>
          <a:xfrm>
            <a:off x="1766252" y="1905000"/>
            <a:ext cx="8915400" cy="2340429"/>
          </a:xfrm>
        </p:spPr>
        <p:txBody>
          <a:bodyPr>
            <a:normAutofit/>
          </a:bodyPr>
          <a:lstStyle/>
          <a:p>
            <a:r>
              <a:rPr lang="hu-HU" sz="2600" dirty="0">
                <a:latin typeface="Arial" panose="020B0604020202020204" pitchFamily="34" charset="0"/>
                <a:cs typeface="Arial" panose="020B0604020202020204" pitchFamily="34" charset="0"/>
              </a:rPr>
              <a:t>Szerinted hogyan lehet a kísértésben kitartani Isten szava mellett? </a:t>
            </a:r>
          </a:p>
        </p:txBody>
      </p:sp>
      <p:pic>
        <p:nvPicPr>
          <p:cNvPr id="5" name="Kép 4"/>
          <p:cNvPicPr>
            <a:picLocks noChangeAspect="1"/>
          </p:cNvPicPr>
          <p:nvPr/>
        </p:nvPicPr>
        <p:blipFill>
          <a:blip r:embed="rId2"/>
          <a:stretch>
            <a:fillRect/>
          </a:stretch>
        </p:blipFill>
        <p:spPr>
          <a:xfrm>
            <a:off x="9925259" y="185469"/>
            <a:ext cx="1748675" cy="1719531"/>
          </a:xfrm>
          <a:prstGeom prst="rect">
            <a:avLst/>
          </a:prstGeom>
        </p:spPr>
      </p:pic>
      <p:pic>
        <p:nvPicPr>
          <p:cNvPr id="6" name="Kép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7862" y="4477855"/>
            <a:ext cx="2967497" cy="1975196"/>
          </a:xfrm>
          <a:prstGeom prst="rect">
            <a:avLst/>
          </a:prstGeom>
        </p:spPr>
      </p:pic>
    </p:spTree>
    <p:extLst>
      <p:ext uri="{BB962C8B-B14F-4D97-AF65-F5344CB8AC3E}">
        <p14:creationId xmlns:p14="http://schemas.microsoft.com/office/powerpoint/2010/main" val="23288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31567" y="428167"/>
            <a:ext cx="9059091" cy="917307"/>
          </a:xfrm>
          <a:solidFill>
            <a:schemeClr val="bg2">
              <a:lumMod val="90000"/>
            </a:schemeClr>
          </a:solidFill>
        </p:spPr>
        <p:txBody>
          <a:bodyPr/>
          <a:lstStyle/>
          <a:p>
            <a:r>
              <a:rPr lang="hu-HU" dirty="0">
                <a:latin typeface="Arial" panose="020B0604020202020204" pitchFamily="34" charset="0"/>
                <a:cs typeface="Arial" panose="020B0604020202020204" pitchFamily="34" charset="0"/>
              </a:rPr>
              <a:t>Rövid magyarázat</a:t>
            </a:r>
          </a:p>
        </p:txBody>
      </p:sp>
      <p:sp>
        <p:nvSpPr>
          <p:cNvPr id="3" name="Tartalom helye 2"/>
          <p:cNvSpPr>
            <a:spLocks noGrp="1"/>
          </p:cNvSpPr>
          <p:nvPr>
            <p:ph idx="1"/>
          </p:nvPr>
        </p:nvSpPr>
        <p:spPr>
          <a:xfrm>
            <a:off x="1831567" y="1441267"/>
            <a:ext cx="8915400" cy="4502333"/>
          </a:xfrm>
          <a:solidFill>
            <a:schemeClr val="tx2">
              <a:lumMod val="40000"/>
              <a:lumOff val="60000"/>
            </a:schemeClr>
          </a:solidFill>
        </p:spPr>
        <p:txBody>
          <a:bodyPr>
            <a:normAutofit fontScale="62500" lnSpcReduction="20000"/>
          </a:bodyPr>
          <a:lstStyle/>
          <a:p>
            <a:pPr marL="0" indent="0">
              <a:buNone/>
            </a:pPr>
            <a:r>
              <a:rPr lang="hu-HU" b="1" dirty="0"/>
              <a:t> </a:t>
            </a:r>
            <a:endParaRPr lang="hu-HU" dirty="0"/>
          </a:p>
          <a:p>
            <a:r>
              <a:rPr lang="hu-HU" sz="3900" dirty="0">
                <a:latin typeface="Arial" panose="020B0604020202020204" pitchFamily="34" charset="0"/>
                <a:cs typeface="Arial" panose="020B0604020202020204" pitchFamily="34" charset="0"/>
              </a:rPr>
              <a:t>A bűnbeesés története azt mondja el, hogy hogyan vált az ember olyanná, amilyen most, azaz esendővé és bűnössé. </a:t>
            </a:r>
          </a:p>
          <a:p>
            <a:r>
              <a:rPr lang="hu-HU" sz="3900" dirty="0">
                <a:latin typeface="Arial" panose="020B0604020202020204" pitchFamily="34" charset="0"/>
                <a:cs typeface="Arial" panose="020B0604020202020204" pitchFamily="34" charset="0"/>
              </a:rPr>
              <a:t>A bűnbeesés történései 3 lépésbe sorolhatók: </a:t>
            </a:r>
          </a:p>
          <a:p>
            <a:r>
              <a:rPr lang="hu-HU" sz="3900" dirty="0">
                <a:latin typeface="Arial" panose="020B0604020202020204" pitchFamily="34" charset="0"/>
                <a:cs typeface="Arial" panose="020B0604020202020204" pitchFamily="34" charset="0"/>
              </a:rPr>
              <a:t>1. </a:t>
            </a:r>
            <a:r>
              <a:rPr lang="hu-HU" sz="3900" b="1" dirty="0">
                <a:latin typeface="Arial" panose="020B0604020202020204" pitchFamily="34" charset="0"/>
                <a:cs typeface="Arial" panose="020B0604020202020204" pitchFamily="34" charset="0"/>
              </a:rPr>
              <a:t>Isten parancsa, tiltása:</a:t>
            </a:r>
            <a:r>
              <a:rPr lang="hu-HU" sz="3900" dirty="0">
                <a:latin typeface="Arial" panose="020B0604020202020204" pitchFamily="34" charset="0"/>
                <a:cs typeface="Arial" panose="020B0604020202020204" pitchFamily="34" charset="0"/>
              </a:rPr>
              <a:t> Tilos enni a jó és rossz tudásának fájáról. </a:t>
            </a:r>
          </a:p>
          <a:p>
            <a:r>
              <a:rPr lang="hu-HU" sz="3900" dirty="0">
                <a:latin typeface="Arial" panose="020B0604020202020204" pitchFamily="34" charset="0"/>
                <a:cs typeface="Arial" panose="020B0604020202020204" pitchFamily="34" charset="0"/>
              </a:rPr>
              <a:t>2. </a:t>
            </a:r>
            <a:r>
              <a:rPr lang="hu-HU" sz="3900" b="1" dirty="0">
                <a:latin typeface="Arial" panose="020B0604020202020204" pitchFamily="34" charset="0"/>
                <a:cs typeface="Arial" panose="020B0604020202020204" pitchFamily="34" charset="0"/>
              </a:rPr>
              <a:t>A kételkedés:</a:t>
            </a:r>
            <a:r>
              <a:rPr lang="hu-HU" sz="3900" dirty="0">
                <a:latin typeface="Arial" panose="020B0604020202020204" pitchFamily="34" charset="0"/>
                <a:cs typeface="Arial" panose="020B0604020202020204" pitchFamily="34" charset="0"/>
              </a:rPr>
              <a:t> A parancs után a Sátán kételkedést ébresztő hangját meghallgatja az ember. Elhiszi, amit hall, és bizalma meginog a Teremtőjében. Hallgat a kísértő szóra. </a:t>
            </a:r>
          </a:p>
          <a:p>
            <a:r>
              <a:rPr lang="hu-HU" sz="3900" dirty="0">
                <a:latin typeface="Arial" panose="020B0604020202020204" pitchFamily="34" charset="0"/>
                <a:cs typeface="Arial" panose="020B0604020202020204" pitchFamily="34" charset="0"/>
              </a:rPr>
              <a:t>3. </a:t>
            </a:r>
            <a:r>
              <a:rPr lang="hu-HU" sz="3900" b="1" dirty="0">
                <a:latin typeface="Arial" panose="020B0604020202020204" pitchFamily="34" charset="0"/>
                <a:cs typeface="Arial" panose="020B0604020202020204" pitchFamily="34" charset="0"/>
              </a:rPr>
              <a:t>A parancsszegés, az engedetlenség: </a:t>
            </a:r>
            <a:r>
              <a:rPr lang="hu-HU" sz="3900" dirty="0">
                <a:latin typeface="Arial" panose="020B0604020202020204" pitchFamily="34" charset="0"/>
                <a:cs typeface="Arial" panose="020B0604020202020204" pitchFamily="34" charset="0"/>
              </a:rPr>
              <a:t>Ádám és Éva Isten parancsa ellenére cselekszik. Ez a bűn gyökere, azaz az engedetlenség.</a:t>
            </a:r>
          </a:p>
          <a:p>
            <a:pPr marL="0" indent="0">
              <a:buNone/>
            </a:pPr>
            <a:endParaRPr lang="hu-HU" sz="3900" dirty="0"/>
          </a:p>
        </p:txBody>
      </p:sp>
    </p:spTree>
    <p:extLst>
      <p:ext uri="{BB962C8B-B14F-4D97-AF65-F5344CB8AC3E}">
        <p14:creationId xmlns:p14="http://schemas.microsoft.com/office/powerpoint/2010/main" val="370744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490797" y="162964"/>
            <a:ext cx="7606502" cy="1541206"/>
          </a:xfrm>
        </p:spPr>
        <p:txBody>
          <a:bodyPr>
            <a:normAutofit fontScale="90000"/>
          </a:bodyPr>
          <a:lstStyle/>
          <a:p>
            <a:r>
              <a:rPr lang="hu-HU" dirty="0">
                <a:latin typeface="Arial" panose="020B0604020202020204" pitchFamily="34" charset="0"/>
                <a:cs typeface="Arial" panose="020B0604020202020204" pitchFamily="34" charset="0"/>
              </a:rPr>
              <a:t>A bűnnek megvannak a következményei.</a:t>
            </a:r>
            <a:br>
              <a:rPr lang="hu-HU" dirty="0">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Isten nem hagyja figyelmen kívül a bűnt!</a:t>
            </a:r>
          </a:p>
        </p:txBody>
      </p:sp>
      <p:sp>
        <p:nvSpPr>
          <p:cNvPr id="3" name="Tartalom helye 2"/>
          <p:cNvSpPr>
            <a:spLocks noGrp="1"/>
          </p:cNvSpPr>
          <p:nvPr>
            <p:ph idx="1"/>
          </p:nvPr>
        </p:nvSpPr>
        <p:spPr>
          <a:xfrm>
            <a:off x="311626" y="221314"/>
            <a:ext cx="4079378" cy="6519119"/>
          </a:xfrm>
          <a:solidFill>
            <a:schemeClr val="accent2">
              <a:lumMod val="40000"/>
              <a:lumOff val="60000"/>
            </a:schemeClr>
          </a:solidFill>
        </p:spPr>
        <p:txBody>
          <a:bodyPr>
            <a:noAutofit/>
          </a:bodyPr>
          <a:lstStyle/>
          <a:p>
            <a:r>
              <a:rPr lang="hu-HU" sz="2600" dirty="0">
                <a:latin typeface="Arial" panose="020B0604020202020204" pitchFamily="34" charset="0"/>
                <a:cs typeface="Arial" panose="020B0604020202020204" pitchFamily="34" charset="0"/>
              </a:rPr>
              <a:t>Fontos tudni:</a:t>
            </a:r>
          </a:p>
          <a:p>
            <a:pPr marL="0" indent="0">
              <a:buNone/>
            </a:pPr>
            <a:r>
              <a:rPr lang="hu-HU" sz="2600" dirty="0">
                <a:latin typeface="Arial" panose="020B0604020202020204" pitchFamily="34" charset="0"/>
                <a:cs typeface="Arial" panose="020B0604020202020204" pitchFamily="34" charset="0"/>
              </a:rPr>
              <a:t>Az Ádám név személynév. Az egész emberi nemzetséget is jelenti. </a:t>
            </a:r>
          </a:p>
          <a:p>
            <a:pPr marL="0" indent="0">
              <a:buNone/>
            </a:pPr>
            <a:r>
              <a:rPr lang="hu-HU" sz="2600" dirty="0">
                <a:latin typeface="Arial" panose="020B0604020202020204" pitchFamily="34" charset="0"/>
                <a:cs typeface="Arial" panose="020B0604020202020204" pitchFamily="34" charset="0"/>
              </a:rPr>
              <a:t>Az első emberpár tettének a következménye az egész emberi nemzetségre kihatott! </a:t>
            </a:r>
          </a:p>
          <a:p>
            <a:pPr marL="0" indent="0">
              <a:buNone/>
            </a:pPr>
            <a:r>
              <a:rPr lang="hu-HU" sz="2600" dirty="0">
                <a:latin typeface="Arial" panose="020B0604020202020204" pitchFamily="34" charset="0"/>
                <a:cs typeface="Arial" panose="020B0604020202020204" pitchFamily="34" charset="0"/>
              </a:rPr>
              <a:t>Ez által az egyetlen engedetlenség által az ember eredeti, bűntelen állapota szűnt meg. </a:t>
            </a:r>
          </a:p>
        </p:txBody>
      </p:sp>
      <p:sp>
        <p:nvSpPr>
          <p:cNvPr id="4" name="Ellipszis 3"/>
          <p:cNvSpPr/>
          <p:nvPr/>
        </p:nvSpPr>
        <p:spPr>
          <a:xfrm>
            <a:off x="4728754" y="1920460"/>
            <a:ext cx="4890157" cy="114953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a:solidFill>
                  <a:srgbClr val="002060"/>
                </a:solidFill>
                <a:latin typeface="Arial" panose="020B0604020202020204" pitchFamily="34" charset="0"/>
                <a:cs typeface="Arial" panose="020B0604020202020204" pitchFamily="34" charset="0"/>
              </a:rPr>
              <a:t>Az első emberpár vétkének következményei  </a:t>
            </a:r>
          </a:p>
        </p:txBody>
      </p:sp>
      <p:sp>
        <p:nvSpPr>
          <p:cNvPr id="5" name="Könnycsepp 4"/>
          <p:cNvSpPr/>
          <p:nvPr/>
        </p:nvSpPr>
        <p:spPr>
          <a:xfrm>
            <a:off x="9127171" y="2824438"/>
            <a:ext cx="2625635" cy="1661160"/>
          </a:xfrm>
          <a:prstGeom prst="teardrop">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latin typeface="Arial" panose="020B0604020202020204" pitchFamily="34" charset="0"/>
                <a:cs typeface="Arial" panose="020B0604020202020204" pitchFamily="34" charset="0"/>
              </a:rPr>
              <a:t>Az Édenkertből való </a:t>
            </a:r>
            <a:r>
              <a:rPr lang="hu-HU" b="1" dirty="0" err="1">
                <a:latin typeface="Arial" panose="020B0604020202020204" pitchFamily="34" charset="0"/>
                <a:cs typeface="Arial" panose="020B0604020202020204" pitchFamily="34" charset="0"/>
              </a:rPr>
              <a:t>kiűzetés</a:t>
            </a:r>
            <a:r>
              <a:rPr lang="hu-HU" b="1" dirty="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 </a:t>
            </a:r>
          </a:p>
        </p:txBody>
      </p:sp>
      <p:cxnSp>
        <p:nvCxnSpPr>
          <p:cNvPr id="9" name="Egyenes összekötő nyíllal 8"/>
          <p:cNvCxnSpPr/>
          <p:nvPr/>
        </p:nvCxnSpPr>
        <p:spPr>
          <a:xfrm>
            <a:off x="8244023" y="2884915"/>
            <a:ext cx="1095920" cy="790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Könnycsepp 9"/>
          <p:cNvSpPr/>
          <p:nvPr/>
        </p:nvSpPr>
        <p:spPr>
          <a:xfrm>
            <a:off x="4490797" y="4887467"/>
            <a:ext cx="3108961" cy="1724297"/>
          </a:xfrm>
          <a:prstGeom prst="teardrop">
            <a:avLst/>
          </a:prstGeom>
          <a:solidFill>
            <a:srgbClr val="FDFA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accent6">
                    <a:lumMod val="50000"/>
                  </a:schemeClr>
                </a:solidFill>
                <a:latin typeface="Arial" panose="020B0604020202020204" pitchFamily="34" charset="0"/>
                <a:cs typeface="Arial" panose="020B0604020202020204" pitchFamily="34" charset="0"/>
              </a:rPr>
              <a:t>Az asszony fájdalommal szüli gyermekét.</a:t>
            </a:r>
            <a:endParaRPr lang="hu-HU" dirty="0">
              <a:solidFill>
                <a:schemeClr val="accent6">
                  <a:lumMod val="50000"/>
                </a:schemeClr>
              </a:solidFill>
              <a:latin typeface="Arial" panose="020B0604020202020204" pitchFamily="34" charset="0"/>
              <a:cs typeface="Arial" panose="020B0604020202020204" pitchFamily="34" charset="0"/>
            </a:endParaRPr>
          </a:p>
        </p:txBody>
      </p:sp>
      <p:cxnSp>
        <p:nvCxnSpPr>
          <p:cNvPr id="12" name="Egyenes összekötő nyíllal 11"/>
          <p:cNvCxnSpPr/>
          <p:nvPr/>
        </p:nvCxnSpPr>
        <p:spPr>
          <a:xfrm flipH="1">
            <a:off x="5981628" y="2884915"/>
            <a:ext cx="356378" cy="2268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Könnycsepp 15"/>
          <p:cNvSpPr/>
          <p:nvPr/>
        </p:nvSpPr>
        <p:spPr>
          <a:xfrm>
            <a:off x="7856310" y="5043778"/>
            <a:ext cx="3853541" cy="1313096"/>
          </a:xfrm>
          <a:prstGeom prst="teardrop">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a:latin typeface="Arial" panose="020B0604020202020204" pitchFamily="34" charset="0"/>
                <a:cs typeface="Arial" panose="020B0604020202020204" pitchFamily="34" charset="0"/>
              </a:rPr>
              <a:t>A férfinak fáradságos munkával kell művelnie a földet.</a:t>
            </a:r>
          </a:p>
        </p:txBody>
      </p:sp>
      <p:cxnSp>
        <p:nvCxnSpPr>
          <p:cNvPr id="18" name="Egyenes összekötő nyíllal 17"/>
          <p:cNvCxnSpPr/>
          <p:nvPr/>
        </p:nvCxnSpPr>
        <p:spPr>
          <a:xfrm>
            <a:off x="7315200" y="2976558"/>
            <a:ext cx="2362493" cy="2176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81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 calcmode="lin" valueType="num">
                                      <p:cBhvr additive="base">
                                        <p:cTn id="4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 calcmode="lin" valueType="num">
                                      <p:cBhvr additive="base">
                                        <p:cTn id="4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anim calcmode="lin" valueType="num">
                                      <p:cBhvr additive="base">
                                        <p:cTn id="5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 calcmode="lin" valueType="num">
                                      <p:cBhvr additive="base">
                                        <p:cTn id="5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animBg="1"/>
      <p:bldP spid="5" grpId="0" animBg="1"/>
      <p:bldP spid="10"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70310" y="734989"/>
            <a:ext cx="8915399" cy="1157675"/>
          </a:xfrm>
        </p:spPr>
        <p:txBody>
          <a:bodyPr/>
          <a:lstStyle/>
          <a:p>
            <a:r>
              <a:rPr lang="hu-HU" dirty="0">
                <a:latin typeface="Arial" panose="020B0604020202020204" pitchFamily="34" charset="0"/>
                <a:cs typeface="Arial" panose="020B0604020202020204" pitchFamily="34" charset="0"/>
              </a:rPr>
              <a:t>Isten döntésre hív:</a:t>
            </a:r>
          </a:p>
        </p:txBody>
      </p:sp>
      <p:sp>
        <p:nvSpPr>
          <p:cNvPr id="3" name="Alcím 2"/>
          <p:cNvSpPr>
            <a:spLocks noGrp="1"/>
          </p:cNvSpPr>
          <p:nvPr>
            <p:ph type="subTitle" idx="1"/>
          </p:nvPr>
        </p:nvSpPr>
        <p:spPr>
          <a:xfrm>
            <a:off x="1570310" y="1923939"/>
            <a:ext cx="4595358" cy="1126283"/>
          </a:xfrm>
        </p:spPr>
        <p:txBody>
          <a:bodyPr/>
          <a:lstStyle/>
          <a:p>
            <a:r>
              <a:rPr lang="hu-HU" sz="2800" dirty="0">
                <a:latin typeface="Arial" panose="020B0604020202020204" pitchFamily="34" charset="0"/>
                <a:cs typeface="Arial" panose="020B0604020202020204" pitchFamily="34" charset="0"/>
              </a:rPr>
              <a:t>Az ember döntése</a:t>
            </a:r>
          </a:p>
          <a:p>
            <a:r>
              <a:rPr lang="hu-HU" dirty="0">
                <a:latin typeface="Arial" panose="020B0604020202020204" pitchFamily="34" charset="0"/>
                <a:cs typeface="Arial" panose="020B0604020202020204" pitchFamily="34" charset="0"/>
              </a:rPr>
              <a:t>A bűneset története</a:t>
            </a:r>
          </a:p>
        </p:txBody>
      </p:sp>
      <p:sp>
        <p:nvSpPr>
          <p:cNvPr id="5" name="Téglalap 4"/>
          <p:cNvSpPr/>
          <p:nvPr/>
        </p:nvSpPr>
        <p:spPr>
          <a:xfrm>
            <a:off x="6921893" y="4119077"/>
            <a:ext cx="5270106" cy="646331"/>
          </a:xfrm>
          <a:prstGeom prst="rect">
            <a:avLst/>
          </a:prstGeom>
        </p:spPr>
        <p:txBody>
          <a:bodyPr wrap="square">
            <a:spAutoFit/>
          </a:bodyPr>
          <a:lstStyle/>
          <a:p>
            <a:r>
              <a:rPr lang="hu-HU" dirty="0" err="1">
                <a:solidFill>
                  <a:srgbClr val="000080"/>
                </a:solidFill>
                <a:latin typeface="Arial" panose="020B0604020202020204" pitchFamily="34" charset="0"/>
                <a:cs typeface="Arial" panose="020B0604020202020204" pitchFamily="34" charset="0"/>
              </a:rPr>
              <a:t>Ebbinghaus</a:t>
            </a:r>
            <a:r>
              <a:rPr lang="hu-HU" dirty="0">
                <a:solidFill>
                  <a:srgbClr val="000080"/>
                </a:solidFill>
                <a:latin typeface="Arial" panose="020B0604020202020204" pitchFamily="34" charset="0"/>
                <a:cs typeface="Arial" panose="020B0604020202020204" pitchFamily="34" charset="0"/>
              </a:rPr>
              <a:t> Vilmos: </a:t>
            </a:r>
            <a:r>
              <a:rPr lang="hu-HU" dirty="0" err="1">
                <a:solidFill>
                  <a:srgbClr val="000080"/>
                </a:solidFill>
                <a:latin typeface="Arial" panose="020B0604020202020204" pitchFamily="34" charset="0"/>
                <a:cs typeface="Arial" panose="020B0604020202020204" pitchFamily="34" charset="0"/>
              </a:rPr>
              <a:t>Kiűzetés</a:t>
            </a:r>
            <a:r>
              <a:rPr lang="hu-HU" dirty="0">
                <a:solidFill>
                  <a:srgbClr val="000080"/>
                </a:solidFill>
                <a:latin typeface="Arial" panose="020B0604020202020204" pitchFamily="34" charset="0"/>
                <a:cs typeface="Arial" panose="020B0604020202020204" pitchFamily="34" charset="0"/>
              </a:rPr>
              <a:t> a paradicsomból, </a:t>
            </a:r>
            <a:endParaRPr lang="hu-HU" dirty="0">
              <a:latin typeface="Arial" panose="020B0604020202020204" pitchFamily="34" charset="0"/>
              <a:cs typeface="Arial" panose="020B0604020202020204" pitchFamily="34" charset="0"/>
            </a:endParaRPr>
          </a:p>
          <a:p>
            <a:r>
              <a:rPr lang="hu-HU" dirty="0">
                <a:solidFill>
                  <a:srgbClr val="000080"/>
                </a:solidFill>
                <a:latin typeface="Arial" panose="020B0604020202020204" pitchFamily="34" charset="0"/>
                <a:cs typeface="Arial" panose="020B0604020202020204" pitchFamily="34" charset="0"/>
              </a:rPr>
              <a:t>A Klasszikus Aranybiblia illusztrációja (1897)</a:t>
            </a:r>
          </a:p>
        </p:txBody>
      </p:sp>
      <p:pic>
        <p:nvPicPr>
          <p:cNvPr id="6" name="Kép 5"/>
          <p:cNvPicPr>
            <a:picLocks noChangeAspect="1"/>
          </p:cNvPicPr>
          <p:nvPr/>
        </p:nvPicPr>
        <p:blipFill>
          <a:blip r:embed="rId2"/>
          <a:stretch>
            <a:fillRect/>
          </a:stretch>
        </p:blipFill>
        <p:spPr>
          <a:xfrm>
            <a:off x="7883769" y="1131291"/>
            <a:ext cx="3810000" cy="2914650"/>
          </a:xfrm>
          <a:prstGeom prst="rect">
            <a:avLst/>
          </a:prstGeom>
        </p:spPr>
      </p:pic>
      <p:sp>
        <p:nvSpPr>
          <p:cNvPr id="7" name="Téglalap 6"/>
          <p:cNvSpPr/>
          <p:nvPr/>
        </p:nvSpPr>
        <p:spPr>
          <a:xfrm>
            <a:off x="8077199" y="5251484"/>
            <a:ext cx="4759569" cy="276999"/>
          </a:xfrm>
          <a:prstGeom prst="rect">
            <a:avLst/>
          </a:prstGeom>
        </p:spPr>
        <p:txBody>
          <a:bodyPr wrap="square">
            <a:spAutoFit/>
          </a:bodyPr>
          <a:lstStyle/>
          <a:p>
            <a:r>
              <a:rPr lang="hu-HU" sz="1200" dirty="0"/>
              <a:t>A kép forrása: Online keresztyén bibliai lexikon. </a:t>
            </a:r>
          </a:p>
        </p:txBody>
      </p:sp>
      <p:sp>
        <p:nvSpPr>
          <p:cNvPr id="8" name="Szövegdoboz 7">
            <a:extLst>
              <a:ext uri="{FF2B5EF4-FFF2-40B4-BE49-F238E27FC236}">
                <a16:creationId xmlns:a16="http://schemas.microsoft.com/office/drawing/2014/main" id="{8890FACA-B896-C084-5D21-23A49A412E4C}"/>
              </a:ext>
            </a:extLst>
          </p:cNvPr>
          <p:cNvSpPr txBox="1"/>
          <p:nvPr/>
        </p:nvSpPr>
        <p:spPr>
          <a:xfrm>
            <a:off x="2159000" y="3640667"/>
            <a:ext cx="4512733" cy="2585323"/>
          </a:xfrm>
          <a:prstGeom prst="rect">
            <a:avLst/>
          </a:prstGeom>
          <a:noFill/>
        </p:spPr>
        <p:txBody>
          <a:bodyPr wrap="square" rtlCol="0">
            <a:spAutoFit/>
          </a:bodyPr>
          <a:lstStyle/>
          <a:p>
            <a:r>
              <a:rPr lang="hu-HU"/>
              <a:t>1 Móz. 3.23 </a:t>
            </a:r>
          </a:p>
          <a:p>
            <a:r>
              <a:rPr lang="hu-HU"/>
              <a:t>Kiküldé őt az Úr Isten az Éden kertjéből, hogy mívelje a földet, a melyből vétetett vala. </a:t>
            </a:r>
          </a:p>
          <a:p>
            <a:r>
              <a:rPr lang="hu-HU"/>
              <a:t>1 Móz. 3.24 </a:t>
            </a:r>
          </a:p>
          <a:p>
            <a:r>
              <a:rPr lang="hu-HU"/>
              <a:t>És kiűzé az embert, és oda helyezteté az Éden kertjének keleti oldala felől a Kerúbokat és a villogó pallos lángját, hogy őrizzék az élet fájának útját. </a:t>
            </a:r>
          </a:p>
        </p:txBody>
      </p:sp>
    </p:spTree>
    <p:extLst>
      <p:ext uri="{BB962C8B-B14F-4D97-AF65-F5344CB8AC3E}">
        <p14:creationId xmlns:p14="http://schemas.microsoft.com/office/powerpoint/2010/main" val="3482284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61913" y="502159"/>
            <a:ext cx="7967133" cy="543475"/>
          </a:xfrm>
          <a:solidFill>
            <a:schemeClr val="tx2">
              <a:lumMod val="20000"/>
              <a:lumOff val="80000"/>
            </a:schemeClr>
          </a:solidFill>
        </p:spPr>
        <p:txBody>
          <a:bodyPr>
            <a:normAutofit/>
          </a:bodyPr>
          <a:lstStyle/>
          <a:p>
            <a:r>
              <a:rPr lang="hu-HU" sz="2000" dirty="0">
                <a:latin typeface="Arial" panose="020B0604020202020204" pitchFamily="34" charset="0"/>
                <a:cs typeface="Arial" panose="020B0604020202020204" pitchFamily="34" charset="0"/>
              </a:rPr>
              <a:t>Nézzük meg ezt az animációs kisfilmet, ami a Messiásról szól!</a:t>
            </a:r>
          </a:p>
        </p:txBody>
      </p:sp>
      <p:pic>
        <p:nvPicPr>
          <p:cNvPr id="7" name="Messiás">
            <a:hlinkClick r:id="" action="ppaction://media"/>
            <a:extLst>
              <a:ext uri="{FF2B5EF4-FFF2-40B4-BE49-F238E27FC236}">
                <a16:creationId xmlns:a16="http://schemas.microsoft.com/office/drawing/2014/main" id="{BECBE9CB-AFFF-EE29-6603-D09115EB59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03495" y="1490133"/>
            <a:ext cx="7683970" cy="4322233"/>
          </a:xfrm>
          <a:prstGeom prst="rect">
            <a:avLst/>
          </a:prstGeom>
        </p:spPr>
      </p:pic>
    </p:spTree>
    <p:extLst>
      <p:ext uri="{BB962C8B-B14F-4D97-AF65-F5344CB8AC3E}">
        <p14:creationId xmlns:p14="http://schemas.microsoft.com/office/powerpoint/2010/main" val="368876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67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69965" y="480419"/>
            <a:ext cx="8911687" cy="1100187"/>
          </a:xfrm>
          <a:solidFill>
            <a:schemeClr val="accent6">
              <a:lumMod val="40000"/>
              <a:lumOff val="60000"/>
            </a:schemeClr>
          </a:solidFill>
        </p:spPr>
        <p:txBody>
          <a:bodyPr/>
          <a:lstStyle/>
          <a:p>
            <a:r>
              <a:rPr lang="hu-HU" dirty="0">
                <a:latin typeface="Arial" panose="020B0604020202020204" pitchFamily="34" charset="0"/>
                <a:cs typeface="Arial" panose="020B0604020202020204" pitchFamily="34" charset="0"/>
              </a:rPr>
              <a:t>A mai óra fontos üzenete számunkra: </a:t>
            </a:r>
          </a:p>
        </p:txBody>
      </p:sp>
      <p:sp>
        <p:nvSpPr>
          <p:cNvPr id="3" name="Tartalom helye 2"/>
          <p:cNvSpPr>
            <a:spLocks noGrp="1"/>
          </p:cNvSpPr>
          <p:nvPr>
            <p:ph idx="1"/>
          </p:nvPr>
        </p:nvSpPr>
        <p:spPr>
          <a:xfrm>
            <a:off x="582680" y="1676397"/>
            <a:ext cx="7542417" cy="5077100"/>
          </a:xfrm>
          <a:solidFill>
            <a:schemeClr val="tx2">
              <a:lumMod val="20000"/>
              <a:lumOff val="80000"/>
            </a:schemeClr>
          </a:solidFill>
        </p:spPr>
        <p:txBody>
          <a:bodyPr>
            <a:normAutofit fontScale="92500" lnSpcReduction="10000"/>
          </a:bodyPr>
          <a:lstStyle/>
          <a:p>
            <a:r>
              <a:rPr lang="hu-HU" sz="3200" dirty="0">
                <a:solidFill>
                  <a:srgbClr val="002060"/>
                </a:solidFill>
                <a:latin typeface="Arial" panose="020B0604020202020204" pitchFamily="34" charset="0"/>
                <a:cs typeface="Arial" panose="020B0604020202020204" pitchFamily="34" charset="0"/>
              </a:rPr>
              <a:t>Isten nem hagyja a bűnt büntetés nélkül, de megkegyelmez az embernek.</a:t>
            </a:r>
          </a:p>
          <a:p>
            <a:r>
              <a:rPr lang="hu-HU" sz="3200" dirty="0">
                <a:solidFill>
                  <a:srgbClr val="002060"/>
                </a:solidFill>
                <a:latin typeface="Arial" panose="020B0604020202020204" pitchFamily="34" charset="0"/>
                <a:cs typeface="Arial" panose="020B0604020202020204" pitchFamily="34" charset="0"/>
              </a:rPr>
              <a:t>Ő nem hagyja az embert bűnös állaptában, hanem Szabadítót, Megváltót küldött! </a:t>
            </a:r>
          </a:p>
          <a:p>
            <a:r>
              <a:rPr lang="hu-HU" sz="3200" dirty="0">
                <a:solidFill>
                  <a:srgbClr val="002060"/>
                </a:solidFill>
                <a:latin typeface="Arial" panose="020B0604020202020204" pitchFamily="34" charset="0"/>
                <a:cs typeface="Arial" panose="020B0604020202020204" pitchFamily="34" charset="0"/>
              </a:rPr>
              <a:t>Az evangélium már az Éden kertjében elhangzik, hogy jön valaki, aki mindent helyre tesz! (Aki a „kígyó” fejére tapos!)</a:t>
            </a:r>
          </a:p>
          <a:p>
            <a:r>
              <a:rPr lang="hu-HU" sz="3200" dirty="0">
                <a:solidFill>
                  <a:srgbClr val="002060"/>
                </a:solidFill>
                <a:latin typeface="Arial" panose="020B0604020202020204" pitchFamily="34" charset="0"/>
                <a:cs typeface="Arial" panose="020B0604020202020204" pitchFamily="34" charset="0"/>
              </a:rPr>
              <a:t>Hitünk szerint Isten az Ő Fiát, Jézus Krisztust küldte el a bűnös ember megmentéséért! </a:t>
            </a:r>
          </a:p>
        </p:txBody>
      </p:sp>
      <p:pic>
        <p:nvPicPr>
          <p:cNvPr id="4" name="Kép 3"/>
          <p:cNvPicPr>
            <a:picLocks noChangeAspect="1"/>
          </p:cNvPicPr>
          <p:nvPr/>
        </p:nvPicPr>
        <p:blipFill>
          <a:blip r:embed="rId2"/>
          <a:stretch>
            <a:fillRect/>
          </a:stretch>
        </p:blipFill>
        <p:spPr>
          <a:xfrm>
            <a:off x="8509716" y="2017388"/>
            <a:ext cx="3233793" cy="4313880"/>
          </a:xfrm>
          <a:prstGeom prst="rect">
            <a:avLst/>
          </a:prstGeom>
        </p:spPr>
      </p:pic>
    </p:spTree>
    <p:extLst>
      <p:ext uri="{BB962C8B-B14F-4D97-AF65-F5344CB8AC3E}">
        <p14:creationId xmlns:p14="http://schemas.microsoft.com/office/powerpoint/2010/main" val="17766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ercs függőlegesen 1"/>
          <p:cNvSpPr/>
          <p:nvPr/>
        </p:nvSpPr>
        <p:spPr>
          <a:xfrm>
            <a:off x="1698171" y="35029"/>
            <a:ext cx="7732085" cy="6230983"/>
          </a:xfrm>
          <a:prstGeom prst="verticalScroll">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2300" i="1" dirty="0">
              <a:solidFill>
                <a:schemeClr val="accent6">
                  <a:lumMod val="50000"/>
                </a:schemeClr>
              </a:solidFill>
              <a:latin typeface="Arial" panose="020B0604020202020204" pitchFamily="34" charset="0"/>
              <a:cs typeface="Arial" panose="020B0604020202020204" pitchFamily="34" charset="0"/>
            </a:endParaRPr>
          </a:p>
          <a:p>
            <a:pPr algn="ctr"/>
            <a:r>
              <a:rPr lang="hu-HU" sz="2300" dirty="0">
                <a:solidFill>
                  <a:schemeClr val="accent6">
                    <a:lumMod val="50000"/>
                  </a:schemeClr>
                </a:solidFill>
                <a:latin typeface="Arial" panose="020B0604020202020204" pitchFamily="34" charset="0"/>
                <a:cs typeface="Arial" panose="020B0604020202020204" pitchFamily="34" charset="0"/>
              </a:rPr>
              <a:t>Mi Atyánk, aki a mennyekben vagy, szenteltessék meg a te neved,</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jöjjön el a te országod, legyen meg a te akaratod, amint a mennyben, úgy a földön is;</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Mindennapi kenyerünket add meg nekünk ma,</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és bocsásd meg vétkeinket, miképpen mi is megbocsátunk az ellenünk vétkezőknek;</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És ne </a:t>
            </a:r>
            <a:r>
              <a:rPr lang="hu-HU" sz="2300" dirty="0" err="1">
                <a:solidFill>
                  <a:schemeClr val="accent6">
                    <a:lumMod val="50000"/>
                  </a:schemeClr>
                </a:solidFill>
                <a:latin typeface="Arial" panose="020B0604020202020204" pitchFamily="34" charset="0"/>
                <a:cs typeface="Arial" panose="020B0604020202020204" pitchFamily="34" charset="0"/>
              </a:rPr>
              <a:t>vígy</a:t>
            </a:r>
            <a:r>
              <a:rPr lang="hu-HU" sz="2300" dirty="0">
                <a:solidFill>
                  <a:schemeClr val="accent6">
                    <a:lumMod val="50000"/>
                  </a:schemeClr>
                </a:solidFill>
                <a:latin typeface="Arial" panose="020B0604020202020204" pitchFamily="34" charset="0"/>
                <a:cs typeface="Arial" panose="020B0604020202020204" pitchFamily="34" charset="0"/>
              </a:rPr>
              <a:t> minket kísértésbe, de szabadíts meg a gonosztól;</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Mert tied az ország, a hatalom és a dicsőség mindörökké.</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Ámen.</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(Mt 6,9-13)</a:t>
            </a:r>
          </a:p>
        </p:txBody>
      </p:sp>
      <p:sp>
        <p:nvSpPr>
          <p:cNvPr id="3" name="Szabályos ötszög 2"/>
          <p:cNvSpPr/>
          <p:nvPr/>
        </p:nvSpPr>
        <p:spPr>
          <a:xfrm>
            <a:off x="8843554" y="3260534"/>
            <a:ext cx="2986887" cy="2630813"/>
          </a:xfrm>
          <a:prstGeom prst="pentag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hu-HU" sz="2500" dirty="0">
                <a:solidFill>
                  <a:schemeClr val="bg1"/>
                </a:solidFill>
                <a:latin typeface="Arial" panose="020B0604020202020204" pitchFamily="34" charset="0"/>
                <a:cs typeface="Arial" panose="020B0604020202020204" pitchFamily="34" charset="0"/>
              </a:rPr>
              <a:t>Mondjuk el közösen az Úri imádságot!</a:t>
            </a:r>
          </a:p>
        </p:txBody>
      </p:sp>
    </p:spTree>
    <p:extLst>
      <p:ext uri="{BB962C8B-B14F-4D97-AF65-F5344CB8AC3E}">
        <p14:creationId xmlns:p14="http://schemas.microsoft.com/office/powerpoint/2010/main" val="323637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D4259EF5-9A4B-1B1C-C423-597BD319BC28}"/>
              </a:ext>
            </a:extLst>
          </p:cNvPr>
          <p:cNvSpPr txBox="1"/>
          <p:nvPr/>
        </p:nvSpPr>
        <p:spPr>
          <a:xfrm>
            <a:off x="2667000" y="872067"/>
            <a:ext cx="5088467" cy="369332"/>
          </a:xfrm>
          <a:prstGeom prst="rect">
            <a:avLst/>
          </a:prstGeom>
          <a:noFill/>
        </p:spPr>
        <p:txBody>
          <a:bodyPr wrap="square" rtlCol="0">
            <a:spAutoFit/>
          </a:bodyPr>
          <a:lstStyle/>
          <a:p>
            <a:r>
              <a:rPr lang="hu-HU" dirty="0"/>
              <a:t>Óra végi imádság:</a:t>
            </a:r>
            <a:endParaRPr lang="en-GB" dirty="0"/>
          </a:p>
        </p:txBody>
      </p:sp>
      <p:sp>
        <p:nvSpPr>
          <p:cNvPr id="5" name="Szövegdoboz 4">
            <a:extLst>
              <a:ext uri="{FF2B5EF4-FFF2-40B4-BE49-F238E27FC236}">
                <a16:creationId xmlns:a16="http://schemas.microsoft.com/office/drawing/2014/main" id="{80315B97-1E36-024C-4835-4F8BB65CF005}"/>
              </a:ext>
            </a:extLst>
          </p:cNvPr>
          <p:cNvSpPr txBox="1"/>
          <p:nvPr/>
        </p:nvSpPr>
        <p:spPr>
          <a:xfrm>
            <a:off x="3149600" y="2040467"/>
            <a:ext cx="6053667" cy="1384995"/>
          </a:xfrm>
          <a:prstGeom prst="rect">
            <a:avLst/>
          </a:prstGeom>
          <a:noFill/>
        </p:spPr>
        <p:txBody>
          <a:bodyPr wrap="square" rtlCol="0">
            <a:spAutoFit/>
          </a:bodyPr>
          <a:lstStyle/>
          <a:p>
            <a:pPr>
              <a:spcAft>
                <a:spcPts val="0"/>
              </a:spcAft>
            </a:pPr>
            <a:r>
              <a:rPr lang="sv-SE" sz="2800" dirty="0" err="1">
                <a:solidFill>
                  <a:srgbClr val="000000"/>
                </a:solidFill>
                <a:effectLst/>
                <a:latin typeface="Monotype Corsiva" panose="03010101010201010101" pitchFamily="66" charset="0"/>
              </a:rPr>
              <a:t>Köszönjük</a:t>
            </a:r>
            <a:r>
              <a:rPr lang="sv-SE" sz="2800" dirty="0">
                <a:solidFill>
                  <a:srgbClr val="000000"/>
                </a:solidFill>
                <a:effectLst/>
                <a:latin typeface="Monotype Corsiva" panose="03010101010201010101" pitchFamily="66" charset="0"/>
              </a:rPr>
              <a:t> </a:t>
            </a:r>
            <a:r>
              <a:rPr lang="sv-SE" sz="2800" dirty="0" err="1">
                <a:solidFill>
                  <a:srgbClr val="000000"/>
                </a:solidFill>
                <a:effectLst/>
                <a:latin typeface="Monotype Corsiva" panose="03010101010201010101" pitchFamily="66" charset="0"/>
              </a:rPr>
              <a:t>Istenünk</a:t>
            </a:r>
            <a:r>
              <a:rPr lang="sv-SE" sz="2800" dirty="0">
                <a:solidFill>
                  <a:srgbClr val="000000"/>
                </a:solidFill>
                <a:effectLst/>
                <a:latin typeface="Monotype Corsiva" panose="03010101010201010101" pitchFamily="66" charset="0"/>
              </a:rPr>
              <a:t>, </a:t>
            </a:r>
            <a:r>
              <a:rPr lang="sv-SE" sz="2800" dirty="0" err="1">
                <a:solidFill>
                  <a:srgbClr val="000000"/>
                </a:solidFill>
                <a:effectLst/>
                <a:latin typeface="Monotype Corsiva" panose="03010101010201010101" pitchFamily="66" charset="0"/>
              </a:rPr>
              <a:t>hogy</a:t>
            </a:r>
            <a:r>
              <a:rPr lang="sv-SE" sz="2800" dirty="0">
                <a:solidFill>
                  <a:srgbClr val="000000"/>
                </a:solidFill>
                <a:effectLst/>
                <a:latin typeface="Monotype Corsiva" panose="03010101010201010101" pitchFamily="66" charset="0"/>
              </a:rPr>
              <a:t> </a:t>
            </a:r>
            <a:r>
              <a:rPr lang="sv-SE" sz="2800" dirty="0" err="1">
                <a:solidFill>
                  <a:srgbClr val="000000"/>
                </a:solidFill>
                <a:effectLst/>
                <a:latin typeface="Monotype Corsiva" panose="03010101010201010101" pitchFamily="66" charset="0"/>
              </a:rPr>
              <a:t>itt</a:t>
            </a:r>
            <a:r>
              <a:rPr lang="sv-SE" sz="2800" dirty="0">
                <a:solidFill>
                  <a:srgbClr val="000000"/>
                </a:solidFill>
                <a:effectLst/>
                <a:latin typeface="Monotype Corsiva" panose="03010101010201010101" pitchFamily="66" charset="0"/>
              </a:rPr>
              <a:t> </a:t>
            </a:r>
            <a:r>
              <a:rPr lang="sv-SE" sz="2800" dirty="0" err="1">
                <a:solidFill>
                  <a:srgbClr val="000000"/>
                </a:solidFill>
                <a:effectLst/>
                <a:latin typeface="Monotype Corsiva" panose="03010101010201010101" pitchFamily="66" charset="0"/>
              </a:rPr>
              <a:t>voltál</a:t>
            </a:r>
            <a:r>
              <a:rPr lang="sv-SE" sz="2800" dirty="0">
                <a:solidFill>
                  <a:srgbClr val="000000"/>
                </a:solidFill>
                <a:effectLst/>
                <a:latin typeface="Monotype Corsiva" panose="03010101010201010101" pitchFamily="66" charset="0"/>
              </a:rPr>
              <a:t> </a:t>
            </a:r>
            <a:r>
              <a:rPr lang="sv-SE" sz="2800" dirty="0" err="1">
                <a:solidFill>
                  <a:srgbClr val="000000"/>
                </a:solidFill>
                <a:effectLst/>
                <a:latin typeface="Monotype Corsiva" panose="03010101010201010101" pitchFamily="66" charset="0"/>
              </a:rPr>
              <a:t>velünk</a:t>
            </a:r>
            <a:r>
              <a:rPr lang="sv-SE" sz="2800" dirty="0">
                <a:solidFill>
                  <a:srgbClr val="000000"/>
                </a:solidFill>
                <a:effectLst/>
                <a:latin typeface="Monotype Corsiva" panose="03010101010201010101" pitchFamily="66" charset="0"/>
              </a:rPr>
              <a:t>,</a:t>
            </a:r>
            <a:br>
              <a:rPr lang="sv-SE" sz="2800" dirty="0">
                <a:solidFill>
                  <a:srgbClr val="000000"/>
                </a:solidFill>
                <a:effectLst/>
                <a:latin typeface="Monotype Corsiva" panose="03010101010201010101" pitchFamily="66" charset="0"/>
              </a:rPr>
            </a:br>
            <a:r>
              <a:rPr lang="sv-SE" sz="2800" dirty="0" err="1">
                <a:solidFill>
                  <a:srgbClr val="000000"/>
                </a:solidFill>
                <a:effectLst/>
                <a:latin typeface="Monotype Corsiva" panose="03010101010201010101" pitchFamily="66" charset="0"/>
              </a:rPr>
              <a:t>Kérünk</a:t>
            </a:r>
            <a:r>
              <a:rPr lang="sv-SE" sz="2800" dirty="0">
                <a:solidFill>
                  <a:srgbClr val="000000"/>
                </a:solidFill>
                <a:effectLst/>
                <a:latin typeface="Monotype Corsiva" panose="03010101010201010101" pitchFamily="66" charset="0"/>
              </a:rPr>
              <a:t> </a:t>
            </a:r>
            <a:r>
              <a:rPr lang="sv-SE" sz="2800" dirty="0" err="1">
                <a:solidFill>
                  <a:srgbClr val="000000"/>
                </a:solidFill>
                <a:effectLst/>
                <a:latin typeface="Monotype Corsiva" panose="03010101010201010101" pitchFamily="66" charset="0"/>
              </a:rPr>
              <a:t>Édesatyánk</a:t>
            </a:r>
            <a:r>
              <a:rPr lang="sv-SE" sz="2800" dirty="0">
                <a:solidFill>
                  <a:srgbClr val="000000"/>
                </a:solidFill>
                <a:effectLst/>
                <a:latin typeface="Monotype Corsiva" panose="03010101010201010101" pitchFamily="66" charset="0"/>
              </a:rPr>
              <a:t>, </a:t>
            </a:r>
            <a:r>
              <a:rPr lang="sv-SE" sz="2800" dirty="0" err="1">
                <a:solidFill>
                  <a:srgbClr val="000000"/>
                </a:solidFill>
                <a:effectLst/>
                <a:latin typeface="Monotype Corsiva" panose="03010101010201010101" pitchFamily="66" charset="0"/>
              </a:rPr>
              <a:t>vigyázz</a:t>
            </a:r>
            <a:r>
              <a:rPr lang="sv-SE" sz="2800" dirty="0">
                <a:solidFill>
                  <a:srgbClr val="000000"/>
                </a:solidFill>
                <a:effectLst/>
                <a:latin typeface="Monotype Corsiva" panose="03010101010201010101" pitchFamily="66" charset="0"/>
              </a:rPr>
              <a:t> </a:t>
            </a:r>
            <a:r>
              <a:rPr lang="sv-SE" sz="2800" dirty="0" err="1">
                <a:solidFill>
                  <a:srgbClr val="000000"/>
                </a:solidFill>
                <a:effectLst/>
                <a:latin typeface="Monotype Corsiva" panose="03010101010201010101" pitchFamily="66" charset="0"/>
              </a:rPr>
              <a:t>mindig</a:t>
            </a:r>
            <a:r>
              <a:rPr lang="sv-SE" sz="2800" dirty="0">
                <a:solidFill>
                  <a:srgbClr val="000000"/>
                </a:solidFill>
                <a:effectLst/>
                <a:latin typeface="Monotype Corsiva" panose="03010101010201010101" pitchFamily="66" charset="0"/>
              </a:rPr>
              <a:t> </a:t>
            </a:r>
            <a:r>
              <a:rPr lang="sv-SE" sz="2800" dirty="0" err="1">
                <a:solidFill>
                  <a:srgbClr val="000000"/>
                </a:solidFill>
                <a:effectLst/>
                <a:latin typeface="Monotype Corsiva" panose="03010101010201010101" pitchFamily="66" charset="0"/>
              </a:rPr>
              <a:t>reánk</a:t>
            </a:r>
            <a:r>
              <a:rPr lang="sv-SE" sz="2800" dirty="0">
                <a:solidFill>
                  <a:srgbClr val="000000"/>
                </a:solidFill>
                <a:effectLst/>
                <a:latin typeface="Monotype Corsiva" panose="03010101010201010101" pitchFamily="66" charset="0"/>
              </a:rPr>
              <a:t>!</a:t>
            </a:r>
            <a:endParaRPr lang="sv-SE" sz="2800" dirty="0">
              <a:effectLst/>
            </a:endParaRPr>
          </a:p>
          <a:p>
            <a:pPr>
              <a:spcAft>
                <a:spcPts val="0"/>
              </a:spcAft>
            </a:pPr>
            <a:r>
              <a:rPr lang="sv-SE" sz="2800" dirty="0" err="1">
                <a:solidFill>
                  <a:srgbClr val="000000"/>
                </a:solidFill>
                <a:effectLst/>
                <a:latin typeface="Monotype Corsiva" panose="03010101010201010101" pitchFamily="66" charset="0"/>
              </a:rPr>
              <a:t>Ámen</a:t>
            </a:r>
            <a:r>
              <a:rPr lang="sv-SE" sz="2800" dirty="0">
                <a:solidFill>
                  <a:srgbClr val="000000"/>
                </a:solidFill>
                <a:effectLst/>
                <a:latin typeface="Monotype Corsiva" panose="03010101010201010101" pitchFamily="66" charset="0"/>
              </a:rPr>
              <a:t>.</a:t>
            </a:r>
            <a:endParaRPr lang="sv-SE" sz="2800" dirty="0">
              <a:effectLst/>
            </a:endParaRPr>
          </a:p>
        </p:txBody>
      </p:sp>
      <p:pic>
        <p:nvPicPr>
          <p:cNvPr id="7" name="Kép 6">
            <a:extLst>
              <a:ext uri="{FF2B5EF4-FFF2-40B4-BE49-F238E27FC236}">
                <a16:creationId xmlns:a16="http://schemas.microsoft.com/office/drawing/2014/main" id="{42F92DEB-AC20-9C9F-8085-36693FEDC4B4}"/>
              </a:ext>
            </a:extLst>
          </p:cNvPr>
          <p:cNvPicPr>
            <a:picLocks noChangeAspect="1"/>
          </p:cNvPicPr>
          <p:nvPr/>
        </p:nvPicPr>
        <p:blipFill>
          <a:blip r:embed="rId2"/>
          <a:stretch>
            <a:fillRect/>
          </a:stretch>
        </p:blipFill>
        <p:spPr>
          <a:xfrm>
            <a:off x="4631621" y="3808967"/>
            <a:ext cx="2505425" cy="2010056"/>
          </a:xfrm>
          <a:prstGeom prst="rect">
            <a:avLst/>
          </a:prstGeom>
        </p:spPr>
      </p:pic>
    </p:spTree>
    <p:extLst>
      <p:ext uri="{BB962C8B-B14F-4D97-AF65-F5344CB8AC3E}">
        <p14:creationId xmlns:p14="http://schemas.microsoft.com/office/powerpoint/2010/main" val="202408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a:picLocks noChangeAspect="1"/>
          </p:cNvPicPr>
          <p:nvPr/>
        </p:nvPicPr>
        <p:blipFill>
          <a:blip r:embed="rId2"/>
          <a:stretch>
            <a:fillRect/>
          </a:stretch>
        </p:blipFill>
        <p:spPr>
          <a:xfrm>
            <a:off x="3216956" y="711008"/>
            <a:ext cx="6096528" cy="1072989"/>
          </a:xfrm>
          <a:prstGeom prst="rect">
            <a:avLst/>
          </a:prstGeom>
        </p:spPr>
      </p:pic>
      <p:sp>
        <p:nvSpPr>
          <p:cNvPr id="2" name="Téglalap 1"/>
          <p:cNvSpPr/>
          <p:nvPr/>
        </p:nvSpPr>
        <p:spPr>
          <a:xfrm>
            <a:off x="2799806" y="2364030"/>
            <a:ext cx="6096000" cy="1938992"/>
          </a:xfrm>
          <a:prstGeom prst="rect">
            <a:avLst/>
          </a:prstGeom>
          <a:solidFill>
            <a:schemeClr val="accent2">
              <a:lumMod val="40000"/>
              <a:lumOff val="60000"/>
            </a:schemeClr>
          </a:solidFill>
        </p:spPr>
        <p:txBody>
          <a:bodyPr>
            <a:spAutoFit/>
          </a:bodyPr>
          <a:lstStyle/>
          <a:p>
            <a:r>
              <a:rPr lang="hu-HU" sz="3000" dirty="0">
                <a:latin typeface="Arial" panose="020B0604020202020204" pitchFamily="34" charset="0"/>
                <a:cs typeface="Arial" panose="020B0604020202020204" pitchFamily="34" charset="0"/>
              </a:rPr>
              <a:t>„Ha valaki Krisztusban van,</a:t>
            </a:r>
          </a:p>
          <a:p>
            <a:r>
              <a:rPr lang="pt-BR" sz="3000" dirty="0">
                <a:latin typeface="Arial" panose="020B0604020202020204" pitchFamily="34" charset="0"/>
                <a:cs typeface="Arial" panose="020B0604020202020204" pitchFamily="34" charset="0"/>
              </a:rPr>
              <a:t>új teremtés az: a régi elmúlt,</a:t>
            </a:r>
          </a:p>
          <a:p>
            <a:r>
              <a:rPr lang="hu-HU" sz="3000" dirty="0">
                <a:latin typeface="Arial" panose="020B0604020202020204" pitchFamily="34" charset="0"/>
                <a:cs typeface="Arial" panose="020B0604020202020204" pitchFamily="34" charset="0"/>
              </a:rPr>
              <a:t>és íme: új jött létre.”</a:t>
            </a:r>
          </a:p>
          <a:p>
            <a:r>
              <a:rPr lang="hu-HU" sz="3000" dirty="0">
                <a:latin typeface="Arial" panose="020B0604020202020204" pitchFamily="34" charset="0"/>
                <a:cs typeface="Arial" panose="020B0604020202020204" pitchFamily="34" charset="0"/>
              </a:rPr>
              <a:t>2Korinthus 5,17.</a:t>
            </a:r>
          </a:p>
        </p:txBody>
      </p:sp>
    </p:spTree>
    <p:extLst>
      <p:ext uri="{BB962C8B-B14F-4D97-AF65-F5344CB8AC3E}">
        <p14:creationId xmlns:p14="http://schemas.microsoft.com/office/powerpoint/2010/main" val="1620530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artalom helye 2"/>
          <p:cNvSpPr>
            <a:spLocks noGrp="1"/>
          </p:cNvSpPr>
          <p:nvPr>
            <p:ph idx="1"/>
          </p:nvPr>
        </p:nvSpPr>
        <p:spPr>
          <a:xfrm>
            <a:off x="0" y="303703"/>
            <a:ext cx="8915400" cy="695326"/>
          </a:xfrm>
        </p:spPr>
        <p:txBody>
          <a:bodyPr/>
          <a:lstStyle/>
          <a:p>
            <a:pPr marL="0" indent="0">
              <a:buNone/>
            </a:pPr>
            <a:r>
              <a:rPr lang="sv-SE" sz="2800" dirty="0">
                <a:solidFill>
                  <a:srgbClr val="C00000"/>
                </a:solidFill>
                <a:latin typeface="Arial" panose="020B0604020202020204" pitchFamily="34" charset="0"/>
                <a:cs typeface="Arial" panose="020B0604020202020204" pitchFamily="34" charset="0"/>
              </a:rPr>
              <a:t>- </a:t>
            </a:r>
            <a:r>
              <a:rPr lang="hu-HU" sz="2800" dirty="0">
                <a:solidFill>
                  <a:srgbClr val="C00000"/>
                </a:solidFill>
                <a:latin typeface="Arial" panose="020B0604020202020204" pitchFamily="34" charset="0"/>
                <a:cs typeface="Arial" panose="020B0604020202020204" pitchFamily="34" charset="0"/>
              </a:rPr>
              <a:t>Mi segít eldönteni, hogy mi jó és mi rossz?</a:t>
            </a:r>
          </a:p>
          <a:p>
            <a:pPr marL="0" indent="0">
              <a:buNone/>
            </a:pPr>
            <a:endParaRPr lang="hu-HU" sz="2800" dirty="0">
              <a:latin typeface="Arial" panose="020B0604020202020204" pitchFamily="34" charset="0"/>
              <a:cs typeface="Arial" panose="020B0604020202020204" pitchFamily="34" charset="0"/>
            </a:endParaRPr>
          </a:p>
          <a:p>
            <a:endParaRPr lang="hu-HU" dirty="0"/>
          </a:p>
        </p:txBody>
      </p:sp>
      <p:pic>
        <p:nvPicPr>
          <p:cNvPr id="4" name="Kép 3"/>
          <p:cNvPicPr>
            <a:picLocks noChangeAspect="1"/>
          </p:cNvPicPr>
          <p:nvPr/>
        </p:nvPicPr>
        <p:blipFill>
          <a:blip r:embed="rId2"/>
          <a:stretch>
            <a:fillRect/>
          </a:stretch>
        </p:blipFill>
        <p:spPr>
          <a:xfrm>
            <a:off x="10125113" y="108241"/>
            <a:ext cx="1811772" cy="1781576"/>
          </a:xfrm>
          <a:prstGeom prst="rect">
            <a:avLst/>
          </a:prstGeom>
        </p:spPr>
      </p:pic>
      <p:pic>
        <p:nvPicPr>
          <p:cNvPr id="9" name="Kép 8">
            <a:extLst>
              <a:ext uri="{FF2B5EF4-FFF2-40B4-BE49-F238E27FC236}">
                <a16:creationId xmlns:a16="http://schemas.microsoft.com/office/drawing/2014/main" id="{2276E79E-FBE6-E4A7-03D9-555D59906E26}"/>
              </a:ext>
            </a:extLst>
          </p:cNvPr>
          <p:cNvPicPr>
            <a:picLocks noChangeAspect="1"/>
          </p:cNvPicPr>
          <p:nvPr/>
        </p:nvPicPr>
        <p:blipFill>
          <a:blip r:embed="rId3"/>
          <a:stretch>
            <a:fillRect/>
          </a:stretch>
        </p:blipFill>
        <p:spPr>
          <a:xfrm>
            <a:off x="3586162" y="975180"/>
            <a:ext cx="5019675" cy="5882820"/>
          </a:xfrm>
          <a:prstGeom prst="rect">
            <a:avLst/>
          </a:prstGeom>
        </p:spPr>
      </p:pic>
    </p:spTree>
    <p:extLst>
      <p:ext uri="{BB962C8B-B14F-4D97-AF65-F5344CB8AC3E}">
        <p14:creationId xmlns:p14="http://schemas.microsoft.com/office/powerpoint/2010/main" val="325339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07572" y="2063931"/>
            <a:ext cx="11486901" cy="2521131"/>
          </a:xfrm>
        </p:spPr>
        <p:txBody>
          <a:bodyPr>
            <a:normAutofit fontScale="90000"/>
          </a:bodyPr>
          <a:lstStyle/>
          <a:p>
            <a:r>
              <a:rPr lang="hu-HU" b="1" dirty="0">
                <a:latin typeface="Arial" panose="020B0604020202020204" pitchFamily="34" charset="0"/>
                <a:cs typeface="Arial" panose="020B0604020202020204" pitchFamily="34" charset="0"/>
              </a:rPr>
              <a:t>Az őstörténetekhez tartozik: </a:t>
            </a:r>
            <a:br>
              <a:rPr lang="hu-HU" b="1" dirty="0">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	- a teremtéstörténet, </a:t>
            </a:r>
            <a:br>
              <a:rPr lang="hu-HU" dirty="0">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	- </a:t>
            </a:r>
            <a:r>
              <a:rPr lang="hu-HU" b="1" dirty="0">
                <a:latin typeface="Arial" panose="020B0604020202020204" pitchFamily="34" charset="0"/>
                <a:cs typeface="Arial" panose="020B0604020202020204" pitchFamily="34" charset="0"/>
              </a:rPr>
              <a:t>a bűnbeesés története, </a:t>
            </a:r>
            <a:br>
              <a:rPr lang="hu-HU" b="1" dirty="0">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	- a bűn tovább öröklődésének a története (Káin és Ábel), </a:t>
            </a:r>
            <a:br>
              <a:rPr lang="hu-HU" dirty="0">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	- az özönvíz és Bábel tornyának a története. </a:t>
            </a:r>
            <a:br>
              <a:rPr lang="hu-HU" dirty="0">
                <a:latin typeface="Arial" panose="020B0604020202020204" pitchFamily="34" charset="0"/>
                <a:cs typeface="Arial" panose="020B0604020202020204" pitchFamily="34" charset="0"/>
              </a:rPr>
            </a:br>
            <a:endParaRPr lang="hu-HU" dirty="0"/>
          </a:p>
        </p:txBody>
      </p:sp>
      <p:sp>
        <p:nvSpPr>
          <p:cNvPr id="3" name="Tartalom helye 2"/>
          <p:cNvSpPr>
            <a:spLocks noGrp="1"/>
          </p:cNvSpPr>
          <p:nvPr>
            <p:ph idx="1"/>
          </p:nvPr>
        </p:nvSpPr>
        <p:spPr>
          <a:xfrm>
            <a:off x="1084218" y="396239"/>
            <a:ext cx="10933611" cy="1288870"/>
          </a:xfrm>
          <a:solidFill>
            <a:schemeClr val="accent2">
              <a:lumMod val="40000"/>
              <a:lumOff val="60000"/>
            </a:schemeClr>
          </a:solidFill>
        </p:spPr>
        <p:txBody>
          <a:bodyPr>
            <a:noAutofit/>
          </a:bodyPr>
          <a:lstStyle/>
          <a:p>
            <a:r>
              <a:rPr lang="hu-HU" sz="4000" dirty="0">
                <a:latin typeface="Arial" panose="020B0604020202020204" pitchFamily="34" charset="0"/>
                <a:cs typeface="Arial" panose="020B0604020202020204" pitchFamily="34" charset="0"/>
              </a:rPr>
              <a:t>Emlékezz vissza!</a:t>
            </a:r>
          </a:p>
          <a:p>
            <a:pPr>
              <a:buFont typeface="Wingdings" panose="05000000000000000000" pitchFamily="2" charset="2"/>
              <a:buChar char="ü"/>
            </a:pPr>
            <a:r>
              <a:rPr lang="hu-HU" sz="2400" u="sng" dirty="0">
                <a:latin typeface="Arial" panose="020B0604020202020204" pitchFamily="34" charset="0"/>
                <a:cs typeface="Arial" panose="020B0604020202020204" pitchFamily="34" charset="0"/>
              </a:rPr>
              <a:t>Mózes 1. könyvének 1-11. fejezetét őstörténeteknek nevezzük. </a:t>
            </a:r>
            <a:endParaRPr lang="hu-HU" sz="2400" dirty="0">
              <a:latin typeface="Arial" panose="020B0604020202020204" pitchFamily="34" charset="0"/>
              <a:cs typeface="Arial" panose="020B0604020202020204" pitchFamily="34" charset="0"/>
            </a:endParaRPr>
          </a:p>
        </p:txBody>
      </p:sp>
      <p:sp>
        <p:nvSpPr>
          <p:cNvPr id="4" name="Könnycsepp 3"/>
          <p:cNvSpPr/>
          <p:nvPr/>
        </p:nvSpPr>
        <p:spPr>
          <a:xfrm>
            <a:off x="418012" y="4976945"/>
            <a:ext cx="11599817" cy="1415541"/>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b="1" dirty="0">
                <a:solidFill>
                  <a:schemeClr val="accent6">
                    <a:lumMod val="50000"/>
                  </a:schemeClr>
                </a:solidFill>
                <a:latin typeface="Arial" panose="020B0604020202020204" pitchFamily="34" charset="0"/>
                <a:cs typeface="Arial" panose="020B0604020202020204" pitchFamily="34" charset="0"/>
              </a:rPr>
              <a:t>Az emberiség kezdetének a történeteit a hit fényében lehet helyesen értelmezni. </a:t>
            </a:r>
          </a:p>
          <a:p>
            <a:pPr algn="ctr"/>
            <a:r>
              <a:rPr lang="hu-HU" sz="2200" b="1" dirty="0">
                <a:solidFill>
                  <a:schemeClr val="accent6">
                    <a:lumMod val="50000"/>
                  </a:schemeClr>
                </a:solidFill>
                <a:latin typeface="Arial" panose="020B0604020202020204" pitchFamily="34" charset="0"/>
                <a:cs typeface="Arial" panose="020B0604020202020204" pitchFamily="34" charset="0"/>
              </a:rPr>
              <a:t>Így a bűneset történetét is.</a:t>
            </a:r>
            <a:endParaRPr lang="hu-HU" sz="2200" b="1" dirty="0">
              <a:solidFill>
                <a:schemeClr val="accent6">
                  <a:lumMod val="50000"/>
                </a:schemeClr>
              </a:solidFill>
            </a:endParaRPr>
          </a:p>
        </p:txBody>
      </p:sp>
    </p:spTree>
    <p:extLst>
      <p:ext uri="{BB962C8B-B14F-4D97-AF65-F5344CB8AC3E}">
        <p14:creationId xmlns:p14="http://schemas.microsoft.com/office/powerpoint/2010/main" val="316433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01783" y="496389"/>
            <a:ext cx="10607040" cy="2088522"/>
          </a:xfrm>
          <a:solidFill>
            <a:schemeClr val="tx2">
              <a:lumMod val="20000"/>
              <a:lumOff val="80000"/>
            </a:schemeClr>
          </a:solidFill>
        </p:spPr>
        <p:txBody>
          <a:bodyPr>
            <a:normAutofit fontScale="90000"/>
          </a:bodyPr>
          <a:lstStyle/>
          <a:p>
            <a:r>
              <a:rPr lang="hu-HU" dirty="0">
                <a:latin typeface="Arial" panose="020B0604020202020204" pitchFamily="34" charset="0"/>
                <a:cs typeface="Arial" panose="020B0604020202020204" pitchFamily="34" charset="0"/>
              </a:rPr>
              <a:t>Olvasd el a bűneset történetének leírását a Szentírásból!</a:t>
            </a:r>
            <a:br>
              <a:rPr lang="hu-HU" dirty="0">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1Móz 3,1-11</a:t>
            </a:r>
            <a:br>
              <a:rPr lang="hu-HU" dirty="0">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Figyelj arra, hogy mit tesz az ember! Mit gondolsz, mi miatt döntött így? </a:t>
            </a:r>
            <a:br>
              <a:rPr lang="hu-HU" dirty="0">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 </a:t>
            </a:r>
          </a:p>
        </p:txBody>
      </p:sp>
      <p:sp>
        <p:nvSpPr>
          <p:cNvPr id="5" name="Téglalap 4"/>
          <p:cNvSpPr/>
          <p:nvPr/>
        </p:nvSpPr>
        <p:spPr>
          <a:xfrm>
            <a:off x="4753875" y="3006942"/>
            <a:ext cx="5065810" cy="707886"/>
          </a:xfrm>
          <a:prstGeom prst="rect">
            <a:avLst/>
          </a:prstGeom>
        </p:spPr>
        <p:txBody>
          <a:bodyPr wrap="none">
            <a:spAutoFit/>
          </a:bodyPr>
          <a:lstStyle/>
          <a:p>
            <a:r>
              <a:rPr lang="hu-HU" sz="2200" dirty="0">
                <a:latin typeface="Arial" panose="020B0604020202020204" pitchFamily="34" charset="0"/>
                <a:cs typeface="Arial" panose="020B0604020202020204" pitchFamily="34" charset="0"/>
                <a:hlinkClick r:id="rId2"/>
              </a:rPr>
              <a:t>Ide </a:t>
            </a:r>
            <a:r>
              <a:rPr lang="hu-HU" sz="2200" dirty="0" err="1">
                <a:latin typeface="Arial" panose="020B0604020202020204" pitchFamily="34" charset="0"/>
                <a:cs typeface="Arial" panose="020B0604020202020204" pitchFamily="34" charset="0"/>
                <a:hlinkClick r:id="rId2"/>
              </a:rPr>
              <a:t>kattints</a:t>
            </a:r>
            <a:r>
              <a:rPr lang="hu-HU" sz="2200" dirty="0">
                <a:latin typeface="Arial" panose="020B0604020202020204" pitchFamily="34" charset="0"/>
                <a:cs typeface="Arial" panose="020B0604020202020204" pitchFamily="34" charset="0"/>
                <a:hlinkClick r:id="rId2"/>
              </a:rPr>
              <a:t> az online Biblia eléréséhez!</a:t>
            </a:r>
          </a:p>
          <a:p>
            <a:endParaRPr lang="hu-HU" dirty="0"/>
          </a:p>
        </p:txBody>
      </p:sp>
      <p:pic>
        <p:nvPicPr>
          <p:cNvPr id="4" name="Kép 3">
            <a:extLst>
              <a:ext uri="{FF2B5EF4-FFF2-40B4-BE49-F238E27FC236}">
                <a16:creationId xmlns:a16="http://schemas.microsoft.com/office/drawing/2014/main" id="{990EAE4F-DDCF-36CA-94B6-D7F00DDD16F2}"/>
              </a:ext>
            </a:extLst>
          </p:cNvPr>
          <p:cNvPicPr>
            <a:picLocks noChangeAspect="1"/>
          </p:cNvPicPr>
          <p:nvPr/>
        </p:nvPicPr>
        <p:blipFill>
          <a:blip r:embed="rId3"/>
          <a:stretch>
            <a:fillRect/>
          </a:stretch>
        </p:blipFill>
        <p:spPr>
          <a:xfrm>
            <a:off x="4438429" y="4265899"/>
            <a:ext cx="3162741" cy="1962424"/>
          </a:xfrm>
          <a:prstGeom prst="rect">
            <a:avLst/>
          </a:prstGeom>
        </p:spPr>
      </p:pic>
    </p:spTree>
    <p:extLst>
      <p:ext uri="{BB962C8B-B14F-4D97-AF65-F5344CB8AC3E}">
        <p14:creationId xmlns:p14="http://schemas.microsoft.com/office/powerpoint/2010/main" val="2420143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E0445AE-A130-7759-BDFF-667AB12E2770}"/>
              </a:ext>
            </a:extLst>
          </p:cNvPr>
          <p:cNvSpPr>
            <a:spLocks noGrp="1"/>
          </p:cNvSpPr>
          <p:nvPr>
            <p:ph type="title"/>
          </p:nvPr>
        </p:nvSpPr>
        <p:spPr/>
        <p:txBody>
          <a:bodyPr/>
          <a:lstStyle/>
          <a:p>
            <a:endParaRPr lang="en-GB"/>
          </a:p>
        </p:txBody>
      </p:sp>
      <p:sp>
        <p:nvSpPr>
          <p:cNvPr id="3" name="Tartalom helye 2">
            <a:extLst>
              <a:ext uri="{FF2B5EF4-FFF2-40B4-BE49-F238E27FC236}">
                <a16:creationId xmlns:a16="http://schemas.microsoft.com/office/drawing/2014/main" id="{2AAFDB2A-2E00-0505-1B1A-677EACE7D451}"/>
              </a:ext>
            </a:extLst>
          </p:cNvPr>
          <p:cNvSpPr>
            <a:spLocks noGrp="1"/>
          </p:cNvSpPr>
          <p:nvPr>
            <p:ph idx="1"/>
          </p:nvPr>
        </p:nvSpPr>
        <p:spPr/>
        <p:txBody>
          <a:bodyPr/>
          <a:lstStyle/>
          <a:p>
            <a:endParaRPr lang="en-GB"/>
          </a:p>
        </p:txBody>
      </p:sp>
      <p:pic>
        <p:nvPicPr>
          <p:cNvPr id="4" name="Picture 2">
            <a:extLst>
              <a:ext uri="{FF2B5EF4-FFF2-40B4-BE49-F238E27FC236}">
                <a16:creationId xmlns:a16="http://schemas.microsoft.com/office/drawing/2014/main" id="{A8317CC4-A90D-FAA8-DF25-07591D459AA9}"/>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46581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DFA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710266" y="0"/>
            <a:ext cx="8957733"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DFA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52400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524000" y="0"/>
            <a:ext cx="9144000" cy="6858000"/>
          </a:xfrm>
          <a:prstGeom prst="rect">
            <a:avLst/>
          </a:prstGeom>
        </p:spPr>
      </p:pic>
    </p:spTree>
  </p:cSld>
  <p:clrMapOvr>
    <a:masterClrMapping/>
  </p:clrMapOvr>
</p:sld>
</file>

<file path=ppt/theme/theme1.xml><?xml version="1.0" encoding="utf-8"?>
<a:theme xmlns:a="http://schemas.openxmlformats.org/drawingml/2006/main" name="7_Szálak">
  <a:themeElements>
    <a:clrScheme name="Szálak">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zálak">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zálak">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8786</TotalTime>
  <Words>1362</Words>
  <Application>Microsoft Office PowerPoint</Application>
  <PresentationFormat>Szélesvásznú</PresentationFormat>
  <Paragraphs>84</Paragraphs>
  <Slides>24</Slides>
  <Notes>10</Notes>
  <HiddenSlides>0</HiddenSlides>
  <MMClips>1</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24</vt:i4>
      </vt:variant>
    </vt:vector>
  </HeadingPairs>
  <TitlesOfParts>
    <vt:vector size="32" baseType="lpstr">
      <vt:lpstr>Arial</vt:lpstr>
      <vt:lpstr>Calibri</vt:lpstr>
      <vt:lpstr>Century Gothic</vt:lpstr>
      <vt:lpstr>Monotype Corsiva</vt:lpstr>
      <vt:lpstr>Times New Roman</vt:lpstr>
      <vt:lpstr>Wingdings</vt:lpstr>
      <vt:lpstr>Wingdings 3</vt:lpstr>
      <vt:lpstr>7_Szálak</vt:lpstr>
      <vt:lpstr>PowerPoint-bemutató</vt:lpstr>
      <vt:lpstr>Isten döntésre hív:</vt:lpstr>
      <vt:lpstr>PowerPoint-bemutató</vt:lpstr>
      <vt:lpstr>Az őstörténetekhez tartozik:   - a teremtéstörténet,   - a bűnbeesés története,   - a bűn tovább öröklődésének a története (Káin és Ábel),   - az özönvíz és Bábel tornyának a története.  </vt:lpstr>
      <vt:lpstr>Olvasd el a bűneset történetének leírását a Szentírásból! 1Móz 3,1-11 Figyelj arra, hogy mit tesz az ember! Mit gondolsz, mi miatt döntött így?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Gondolkozz el a kérdésen!  </vt:lpstr>
      <vt:lpstr>Rövid magyarázat</vt:lpstr>
      <vt:lpstr>A bűnnek megvannak a következményei. Isten nem hagyja figyelmen kívül a bűnt!</vt:lpstr>
      <vt:lpstr>Nézzük meg ezt az animációs kisfilmet, ami a Messiásról szól!</vt:lpstr>
      <vt:lpstr>A mai óra fontos üzenete számunkra: </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Zimányi Noémi</dc:creator>
  <cp:lastModifiedBy>László Faragó</cp:lastModifiedBy>
  <cp:revision>609</cp:revision>
  <dcterms:created xsi:type="dcterms:W3CDTF">2020-03-16T06:58:02Z</dcterms:created>
  <dcterms:modified xsi:type="dcterms:W3CDTF">2024-09-19T20:17:08Z</dcterms:modified>
</cp:coreProperties>
</file>