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365" r:id="rId3"/>
    <p:sldId id="366" r:id="rId4"/>
    <p:sldId id="280" r:id="rId5"/>
    <p:sldId id="354" r:id="rId6"/>
    <p:sldId id="360" r:id="rId7"/>
    <p:sldId id="361" r:id="rId8"/>
    <p:sldId id="357" r:id="rId9"/>
    <p:sldId id="307" r:id="rId10"/>
    <p:sldId id="359" r:id="rId11"/>
    <p:sldId id="353" r:id="rId12"/>
    <p:sldId id="364" r:id="rId13"/>
    <p:sldId id="355" r:id="rId14"/>
    <p:sldId id="306" r:id="rId15"/>
    <p:sldId id="305" r:id="rId16"/>
    <p:sldId id="362" r:id="rId1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3D22"/>
    <a:srgbClr val="F8974E"/>
    <a:srgbClr val="87818D"/>
    <a:srgbClr val="F7D097"/>
    <a:srgbClr val="F1B051"/>
    <a:srgbClr val="AE2E51"/>
    <a:srgbClr val="FDFAE2"/>
    <a:srgbClr val="CAE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2024. 09. 06.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939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2024. 09. 06.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159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2024. 09. 06.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1760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2024. 09. 06.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28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2024. 09. 06.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2766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2024. 09. 06.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34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2024. 09. 06.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777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2024. 09. 06.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972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2024. 09. 06.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06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2024. 09. 06.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596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2024. 09. 06.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458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2024. 09. 06.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41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2024. 09. 06.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531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2024. 09. 06.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93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2024. 09. 06.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485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2024. 09. 06.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572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2024. 09. 06.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rpi.reformatus.hu/hatteranyagok/enekanyagok/Hittan%201/Harang%20szava.pdf" TargetMode="Externa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hyperlink" Target="https://www.youtube.com/watch?v=8dGZFIdFmqA" TargetMode="Externa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dsmp.se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70708" y="5068389"/>
            <a:ext cx="1397725" cy="157772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469570" y="265380"/>
            <a:ext cx="8978685" cy="5847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Kezdjük közös imádsággal</a:t>
            </a:r>
            <a:r>
              <a:rPr kumimoji="0" lang="hu-HU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az első 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hittanórát!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433" y="1241937"/>
            <a:ext cx="5380529" cy="5404180"/>
          </a:xfrm>
          <a:prstGeom prst="rect">
            <a:avLst/>
          </a:prstGeom>
        </p:spPr>
      </p:pic>
      <p:sp>
        <p:nvSpPr>
          <p:cNvPr id="2" name="Lekerekített téglalap 1"/>
          <p:cNvSpPr/>
          <p:nvPr/>
        </p:nvSpPr>
        <p:spPr>
          <a:xfrm>
            <a:off x="8420828" y="2335374"/>
            <a:ext cx="3061423" cy="4143803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Istennek hála újra együtt tanulhatunk hittant!</a:t>
            </a:r>
          </a:p>
          <a:p>
            <a:pPr algn="ctr"/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 mai téma:</a:t>
            </a:r>
          </a:p>
          <a:p>
            <a:pPr algn="ctr"/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 d</a:t>
            </a:r>
            <a:r>
              <a:rPr lang="sv-SE" sz="3000" dirty="0" err="1">
                <a:latin typeface="Arial" panose="020B0604020202020204" pitchFamily="34" charset="0"/>
                <a:cs typeface="Arial" panose="020B0604020202020204" pitchFamily="34" charset="0"/>
              </a:rPr>
              <a:t>önt</a:t>
            </a: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7877894" y="1238821"/>
            <a:ext cx="4147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1804905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93390" y="1244358"/>
            <a:ext cx="1552344" cy="2591042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Tudod-e? </a:t>
            </a:r>
          </a:p>
          <a:p>
            <a:pPr marL="0" indent="0">
              <a:buNone/>
            </a:pP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Az életben nagyon sok fontos döntést kell meghoznunk!</a:t>
            </a:r>
          </a:p>
          <a:p>
            <a:pPr marL="0" indent="0">
              <a:buNone/>
            </a:pP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De van egy, ami mindennél fontosabb.</a:t>
            </a:r>
          </a:p>
          <a:p>
            <a:pPr marL="0" indent="0">
              <a:buNone/>
            </a:pP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Erről szól a következő tanulságos és megdöbbentő videó! </a:t>
            </a:r>
          </a:p>
          <a:p>
            <a:pPr marL="0" indent="0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lyamatábra: Előírt feldolgozás 8"/>
          <p:cNvSpPr/>
          <p:nvPr/>
        </p:nvSpPr>
        <p:spPr>
          <a:xfrm>
            <a:off x="3884859" y="185527"/>
            <a:ext cx="4801362" cy="847165"/>
          </a:xfrm>
          <a:prstGeom prst="flowChartPredefinedProcess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dirty="0" err="1">
                <a:latin typeface="Arial" panose="020B0604020202020204" pitchFamily="34" charset="0"/>
                <a:cs typeface="Arial" panose="020B0604020202020204" pitchFamily="34" charset="0"/>
              </a:rPr>
              <a:t>Dönts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 Jézus mellett! </a:t>
            </a:r>
          </a:p>
        </p:txBody>
      </p:sp>
      <p:pic>
        <p:nvPicPr>
          <p:cNvPr id="8" name="A legfontosabb döntés">
            <a:hlinkClick r:id="" action="ppaction://media"/>
            <a:extLst>
              <a:ext uri="{FF2B5EF4-FFF2-40B4-BE49-F238E27FC236}">
                <a16:creationId xmlns:a16="http://schemas.microsoft.com/office/drawing/2014/main" id="{13652995-054A-9ED6-C706-846896B07F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5877" y="1337733"/>
            <a:ext cx="8851806" cy="497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8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33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build="p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87909" y="424870"/>
            <a:ext cx="8911687" cy="98262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Gondolkozz el a kérdéseken! 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66252" y="1905000"/>
            <a:ext cx="8915400" cy="2340429"/>
          </a:xfrm>
        </p:spPr>
        <p:txBody>
          <a:bodyPr>
            <a:normAutofit/>
          </a:bodyPr>
          <a:lstStyle/>
          <a:p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Szerinted miért lehet fontos Isten vezetésére hallgatni? </a:t>
            </a:r>
          </a:p>
          <a:p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Írj le egy olyan döntéshelyzetedet, amelyben már érezted Isten segítségét! </a:t>
            </a:r>
          </a:p>
          <a:p>
            <a:pPr marL="0" indent="0">
              <a:buNone/>
            </a:pP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Ha nem tudsz ilyet írni, írj le egy bibliai történetet az eddig tanultak közül!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96" y="4943592"/>
            <a:ext cx="1380756" cy="137299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259" y="185469"/>
            <a:ext cx="1748675" cy="171953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7862" y="4477855"/>
            <a:ext cx="2967497" cy="197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4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642570-05B1-22CE-6CDA-6245431A4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Játék:</a:t>
            </a:r>
            <a:endParaRPr lang="en-GB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3DFC343-2834-2870-92C8-67A7827CA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4000" dirty="0">
                <a:solidFill>
                  <a:srgbClr val="FF0000"/>
                </a:solidFill>
              </a:rPr>
              <a:t>Isten-a láthatatlan kapocs</a:t>
            </a:r>
            <a:endParaRPr lang="en-GB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113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98494" y="430192"/>
            <a:ext cx="10273170" cy="787512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Hallgassuk meg közösen ezt az éneket!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883" y="430192"/>
            <a:ext cx="1790284" cy="1795342"/>
          </a:xfrm>
          <a:prstGeom prst="rect">
            <a:avLst/>
          </a:prstGeom>
        </p:spPr>
      </p:pic>
      <p:sp>
        <p:nvSpPr>
          <p:cNvPr id="7" name="Szabályos ötszög 6"/>
          <p:cNvSpPr/>
          <p:nvPr/>
        </p:nvSpPr>
        <p:spPr>
          <a:xfrm>
            <a:off x="8680075" y="2448156"/>
            <a:ext cx="3297092" cy="1142999"/>
          </a:xfrm>
          <a:prstGeom prst="pentag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atin typeface="Arial" panose="020B0604020202020204" pitchFamily="34" charset="0"/>
              <a:cs typeface="Arial" panose="020B0604020202020204" pitchFamily="34" charset="0"/>
              <a:hlinkClick r:id="rId5"/>
            </a:endParaRPr>
          </a:p>
        </p:txBody>
      </p:sp>
      <p:pic>
        <p:nvPicPr>
          <p:cNvPr id="3" name="Harang szava hogyha szól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23864" y="2791945"/>
            <a:ext cx="609600" cy="69015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8880118" y="3813777"/>
            <a:ext cx="36169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A kottakép forrása itt található!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94" y="1228441"/>
            <a:ext cx="6750424" cy="554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6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27376" y="454859"/>
            <a:ext cx="8516984" cy="8617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  <a:t>Tanuljuk meg most együtt ezt a bibliai Igét!</a:t>
            </a:r>
          </a:p>
          <a:p>
            <a: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719" y="589983"/>
            <a:ext cx="1401921" cy="1453301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103380" y="5358835"/>
            <a:ext cx="6572368" cy="8925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„A Mester itt van és hív téged.”</a:t>
            </a:r>
          </a:p>
          <a:p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János 11,28.</a:t>
            </a:r>
            <a:endParaRPr lang="hu-HU" sz="2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776906" y="2784521"/>
            <a:ext cx="457689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Jézus segít jó döntéseket hoznod!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Ő vezetni akar!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Bízhatsz benne!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Személyesen neked is van üzenete!</a:t>
            </a: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D23E1C2-C255-3A9E-B60E-E69707E3D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933" y="2616249"/>
            <a:ext cx="2810267" cy="194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5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ercs függőlegesen 1"/>
          <p:cNvSpPr/>
          <p:nvPr/>
        </p:nvSpPr>
        <p:spPr>
          <a:xfrm>
            <a:off x="1698171" y="35029"/>
            <a:ext cx="7732085" cy="6230983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3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Atyánk, aki a mennyekben vagy, szenteltessék meg a te neved,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Mindennapi kenyerünket add meg nekünk ma,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ne </a:t>
            </a:r>
            <a:r>
              <a:rPr lang="hu-HU" sz="23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vígy</a:t>
            </a: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minket kísértésbe, de szabadíts meg a gonosztól;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 tied az ország, a hatalom és a dicsőség mindörökké.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Ámen.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(Mt 6,9-13)</a:t>
            </a:r>
          </a:p>
        </p:txBody>
      </p:sp>
      <p:pic>
        <p:nvPicPr>
          <p:cNvPr id="4" name="Kép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68509" y="1724064"/>
            <a:ext cx="2100371" cy="1868222"/>
          </a:xfrm>
          <a:prstGeom prst="rect">
            <a:avLst/>
          </a:prstGeom>
        </p:spPr>
      </p:pic>
      <p:sp>
        <p:nvSpPr>
          <p:cNvPr id="3" name="Szabályos ötszög 2"/>
          <p:cNvSpPr/>
          <p:nvPr/>
        </p:nvSpPr>
        <p:spPr>
          <a:xfrm>
            <a:off x="8843554" y="3260534"/>
            <a:ext cx="2986887" cy="2630813"/>
          </a:xfrm>
          <a:prstGeom prst="pent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u-HU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Mondjuk el közösen az Úri imádságot!</a:t>
            </a:r>
          </a:p>
        </p:txBody>
      </p:sp>
    </p:spTree>
    <p:extLst>
      <p:ext uri="{BB962C8B-B14F-4D97-AF65-F5344CB8AC3E}">
        <p14:creationId xmlns:p14="http://schemas.microsoft.com/office/powerpoint/2010/main" val="323637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847" y="4693245"/>
            <a:ext cx="6096528" cy="107298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A3AC4D9-5897-5B9C-22E9-8E1A24E99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301" y="2035914"/>
            <a:ext cx="4255231" cy="107298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6723945-19DF-B4EC-0096-E1A1B6CEA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4899" y="302699"/>
            <a:ext cx="1402202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30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D9B46A-38D9-728F-1EB9-72282DF4B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Hasznos információk:</a:t>
            </a:r>
            <a:br>
              <a:rPr lang="hu-HU" dirty="0"/>
            </a:br>
            <a:endParaRPr lang="en-GB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9C1D96F-715E-061C-1FA8-5893923D2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4199" y="1540189"/>
            <a:ext cx="8915400" cy="3777622"/>
          </a:xfrm>
        </p:spPr>
        <p:txBody>
          <a:bodyPr/>
          <a:lstStyle/>
          <a:p>
            <a:r>
              <a:rPr lang="hu-HU" dirty="0"/>
              <a:t>A Biblia mindig legyen kéznél</a:t>
            </a:r>
            <a:r>
              <a:rPr lang="sv-SE" dirty="0"/>
              <a:t>!</a:t>
            </a:r>
            <a:endParaRPr lang="hu-HU" dirty="0"/>
          </a:p>
          <a:p>
            <a:r>
              <a:rPr lang="hu-HU" dirty="0"/>
              <a:t>Egy papír vagy füzet és egy  ceruza is jól jöhet időnként</a:t>
            </a:r>
            <a:r>
              <a:rPr lang="sv-SE" dirty="0"/>
              <a:t>.</a:t>
            </a:r>
            <a:endParaRPr lang="hu-HU" dirty="0"/>
          </a:p>
          <a:p>
            <a:r>
              <a:rPr lang="hu-HU" dirty="0"/>
              <a:t>Integess, Írj üzenetet ha nem működik jól a vetítés (pl. nincs hang)vagy bármi más probléma felmerül.</a:t>
            </a:r>
            <a:endParaRPr lang="sv-SE" dirty="0"/>
          </a:p>
          <a:p>
            <a:r>
              <a:rPr lang="sv-SE" dirty="0"/>
              <a:t>Minden </a:t>
            </a:r>
            <a:r>
              <a:rPr lang="hu-HU" dirty="0"/>
              <a:t>óra </a:t>
            </a:r>
            <a:r>
              <a:rPr lang="sv-SE" dirty="0"/>
              <a:t>anyag</a:t>
            </a:r>
            <a:r>
              <a:rPr lang="hu-HU" dirty="0"/>
              <a:t>át visszanézheted utólag a:</a:t>
            </a:r>
          </a:p>
          <a:p>
            <a:pPr marL="0" indent="0">
              <a:buNone/>
            </a:pPr>
            <a:r>
              <a:rPr lang="hu-HU" dirty="0"/>
              <a:t>               </a:t>
            </a:r>
            <a:r>
              <a:rPr lang="hu-HU" dirty="0">
                <a:hlinkClick r:id="rId2"/>
              </a:rPr>
              <a:t>https://dsmp.se/</a:t>
            </a:r>
            <a:r>
              <a:rPr lang="hu-HU" dirty="0"/>
              <a:t> oldalon</a:t>
            </a:r>
          </a:p>
          <a:p>
            <a:r>
              <a:rPr lang="hu-HU" dirty="0"/>
              <a:t>Bátran kérdezz</a:t>
            </a:r>
            <a:r>
              <a:rPr lang="sv-SE" dirty="0"/>
              <a:t>!!!</a:t>
            </a:r>
            <a:endParaRPr lang="en-GB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54EB91E-D775-02AF-65EF-65AD21A0E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032" y="3496734"/>
            <a:ext cx="4115367" cy="321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78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521808-C03E-908C-BE54-E734C4044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226177"/>
            <a:ext cx="8911687" cy="781356"/>
          </a:xfrm>
        </p:spPr>
        <p:txBody>
          <a:bodyPr/>
          <a:lstStyle/>
          <a:p>
            <a:r>
              <a:rPr lang="hu-HU" dirty="0"/>
              <a:t>Kicsi vagyok én….</a:t>
            </a:r>
            <a:endParaRPr lang="en-GB" dirty="0"/>
          </a:p>
        </p:txBody>
      </p:sp>
      <p:pic>
        <p:nvPicPr>
          <p:cNvPr id="4" name="Kicsi vagyok én - feliratozva">
            <a:hlinkClick r:id="" action="ppaction://media"/>
            <a:extLst>
              <a:ext uri="{FF2B5EF4-FFF2-40B4-BE49-F238E27FC236}">
                <a16:creationId xmlns:a16="http://schemas.microsoft.com/office/drawing/2014/main" id="{383A5011-101D-B567-D0E0-3BCD7E23C28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7333" y="1154582"/>
            <a:ext cx="8457142" cy="4757268"/>
          </a:xfrm>
        </p:spPr>
      </p:pic>
    </p:spTree>
    <p:extLst>
      <p:ext uri="{BB962C8B-B14F-4D97-AF65-F5344CB8AC3E}">
        <p14:creationId xmlns:p14="http://schemas.microsoft.com/office/powerpoint/2010/main" val="185255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535640" y="216892"/>
            <a:ext cx="11120718" cy="830997"/>
          </a:xfrm>
          <a:prstGeom prst="rect">
            <a:avLst/>
          </a:prstGeom>
          <a:solidFill>
            <a:srgbClr val="CAEBF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800" dirty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Bevezető óra, Isten döntésre hív!  </a:t>
            </a:r>
            <a:r>
              <a:rPr lang="hu-HU" sz="3000" dirty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kumimoji="0" lang="hu-HU" sz="3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lipszis 9"/>
          <p:cNvSpPr/>
          <p:nvPr/>
        </p:nvSpPr>
        <p:spPr>
          <a:xfrm>
            <a:off x="7734126" y="2526253"/>
            <a:ext cx="2949619" cy="2885155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Jelent</a:t>
            </a:r>
            <a:r>
              <a:rPr lang="hu-HU" sz="2400" b="1" dirty="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hu-HU" sz="2400" b="1" i="0" u="none" strike="noStrike" kern="1200" cap="none" spc="0" normalizeH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 neked valami kihívást? 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Lekerekített téglalap 1"/>
          <p:cNvSpPr/>
          <p:nvPr/>
        </p:nvSpPr>
        <p:spPr>
          <a:xfrm>
            <a:off x="1570165" y="1196788"/>
            <a:ext cx="4525834" cy="554408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2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hu-HU" sz="32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ctr">
              <a:buFont typeface="Wingdings" panose="05000000000000000000" pitchFamily="2" charset="2"/>
              <a:buChar char="ü"/>
              <a:defRPr/>
            </a:pPr>
            <a:r>
              <a:rPr lang="hu-HU" sz="3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terveid, céljaid vannak ebben a tanévben?</a:t>
            </a:r>
          </a:p>
          <a:p>
            <a:pPr lvl="0" algn="ctr">
              <a:defRPr/>
            </a:pPr>
            <a:r>
              <a:rPr lang="hu-HU" sz="3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457200" lvl="0" indent="-457200" algn="ctr">
              <a:buFont typeface="Arial" panose="020B0604020202020204" pitchFamily="34" charset="0"/>
              <a:buChar char="•"/>
              <a:defRPr/>
            </a:pPr>
            <a:r>
              <a:rPr lang="hu-HU" sz="3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Mondj három dolgot, amit szeretnél megvalósítani!</a:t>
            </a:r>
          </a:p>
        </p:txBody>
      </p:sp>
    </p:spTree>
    <p:extLst>
      <p:ext uri="{BB962C8B-B14F-4D97-AF65-F5344CB8AC3E}">
        <p14:creationId xmlns:p14="http://schemas.microsoft.com/office/powerpoint/2010/main" val="286187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98807" y="428697"/>
            <a:ext cx="8697889" cy="1478480"/>
          </a:xfrm>
          <a:gradFill flip="none" rotWithShape="1">
            <a:gsLst>
              <a:gs pos="0">
                <a:schemeClr val="bg2">
                  <a:lumMod val="90000"/>
                  <a:tint val="66000"/>
                  <a:satMod val="160000"/>
                </a:schemeClr>
              </a:gs>
              <a:gs pos="50000">
                <a:schemeClr val="bg2">
                  <a:lumMod val="90000"/>
                  <a:tint val="44500"/>
                  <a:satMod val="160000"/>
                </a:schemeClr>
              </a:gs>
              <a:gs pos="100000">
                <a:schemeClr val="bg2">
                  <a:lumMod val="9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Hallgassuk meg az éneket! 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067" y="118686"/>
            <a:ext cx="1193396" cy="1196768"/>
          </a:xfrm>
          <a:prstGeom prst="rect">
            <a:avLst/>
          </a:prstGeom>
        </p:spPr>
      </p:pic>
      <p:pic>
        <p:nvPicPr>
          <p:cNvPr id="2" name="Dics-Suli 2024 - Most ÉLŐ">
            <a:hlinkClick r:id="" action="ppaction://media"/>
            <a:extLst>
              <a:ext uri="{FF2B5EF4-FFF2-40B4-BE49-F238E27FC236}">
                <a16:creationId xmlns:a16="http://schemas.microsoft.com/office/drawing/2014/main" id="{83954CE0-4002-391C-2A38-EAA725A6AC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790" y="1388533"/>
            <a:ext cx="9587797" cy="496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1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6740" y="2953102"/>
            <a:ext cx="3695597" cy="2461312"/>
          </a:xfrm>
          <a:prstGeom prst="rect">
            <a:avLst/>
          </a:prstGeom>
        </p:spPr>
      </p:pic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549082" y="201369"/>
            <a:ext cx="10782443" cy="1528109"/>
          </a:xfr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pPr algn="ctr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Beszélgessünk!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- Milyen döntések 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és kérdések vannak az életünkben? 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964" y="182871"/>
            <a:ext cx="1749704" cy="1725318"/>
          </a:xfrm>
          <a:prstGeom prst="rect">
            <a:avLst/>
          </a:prstGeom>
        </p:spPr>
      </p:pic>
      <p:sp>
        <p:nvSpPr>
          <p:cNvPr id="7" name="Folyamatábra: Dokumentum 6"/>
          <p:cNvSpPr/>
          <p:nvPr/>
        </p:nvSpPr>
        <p:spPr>
          <a:xfrm rot="511015">
            <a:off x="4195240" y="2050326"/>
            <a:ext cx="2325188" cy="862659"/>
          </a:xfrm>
          <a:prstGeom prst="flowChartDocumen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Kik legyenek a barátaim? </a:t>
            </a:r>
          </a:p>
        </p:txBody>
      </p:sp>
      <p:sp>
        <p:nvSpPr>
          <p:cNvPr id="8" name="Folyamatábra: Dokumentum 7"/>
          <p:cNvSpPr/>
          <p:nvPr/>
        </p:nvSpPr>
        <p:spPr>
          <a:xfrm rot="20956993">
            <a:off x="7648242" y="1933750"/>
            <a:ext cx="2523781" cy="1483300"/>
          </a:xfrm>
          <a:prstGeom prst="flowChartDocumen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Hova menjek továbbtanulni? </a:t>
            </a:r>
          </a:p>
        </p:txBody>
      </p:sp>
      <p:sp>
        <p:nvSpPr>
          <p:cNvPr id="9" name="Folyamatábra: Dokumentum 8"/>
          <p:cNvSpPr/>
          <p:nvPr/>
        </p:nvSpPr>
        <p:spPr>
          <a:xfrm rot="21125792">
            <a:off x="975337" y="2113697"/>
            <a:ext cx="1920240" cy="1123406"/>
          </a:xfrm>
          <a:prstGeom prst="flowChartDocumen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Mi legyen a hobbim? </a:t>
            </a:r>
          </a:p>
        </p:txBody>
      </p:sp>
      <p:sp>
        <p:nvSpPr>
          <p:cNvPr id="10" name="Folyamatábra: Dokumentum 9"/>
          <p:cNvSpPr/>
          <p:nvPr/>
        </p:nvSpPr>
        <p:spPr>
          <a:xfrm rot="891498">
            <a:off x="8056941" y="4404588"/>
            <a:ext cx="2090057" cy="1293223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Kinek a szavára hallgassak? </a:t>
            </a:r>
          </a:p>
        </p:txBody>
      </p:sp>
      <p:sp>
        <p:nvSpPr>
          <p:cNvPr id="11" name="Folyamatábra: Dokumentum 10"/>
          <p:cNvSpPr/>
          <p:nvPr/>
        </p:nvSpPr>
        <p:spPr>
          <a:xfrm rot="21352543">
            <a:off x="446035" y="3704723"/>
            <a:ext cx="2695715" cy="1253298"/>
          </a:xfrm>
          <a:prstGeom prst="flowChartDocumen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Válasszam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a sportot a számítógépes játékok helyett? 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765" b="97353" l="2364" r="898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8055" y="4545309"/>
            <a:ext cx="2062615" cy="1657894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5036" y="2953102"/>
            <a:ext cx="2006014" cy="1350584"/>
          </a:xfrm>
          <a:prstGeom prst="rect">
            <a:avLst/>
          </a:prstGeom>
        </p:spPr>
      </p:pic>
      <p:sp>
        <p:nvSpPr>
          <p:cNvPr id="14" name="Cím 1"/>
          <p:cNvSpPr txBox="1">
            <a:spLocks/>
          </p:cNvSpPr>
          <p:nvPr/>
        </p:nvSpPr>
        <p:spPr>
          <a:xfrm>
            <a:off x="3076494" y="5712574"/>
            <a:ext cx="8911687" cy="93642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Jól jegyezd meg egy-egy döntésednek életre szóló következményei is lehetnek! </a:t>
            </a:r>
            <a:endParaRPr lang="hu-HU" sz="3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4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19794" y="853439"/>
            <a:ext cx="8739052" cy="5860869"/>
          </a:xfrm>
        </p:spPr>
        <p:txBody>
          <a:bodyPr>
            <a:normAutofit fontScale="85000" lnSpcReduction="20000"/>
          </a:bodyPr>
          <a:lstStyle/>
          <a:p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Életünk során számos döntést kell meghoznunk!</a:t>
            </a:r>
          </a:p>
          <a:p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Ezekben a kérdésekben viszont nehéz mindig jó döntést hozni!</a:t>
            </a:r>
          </a:p>
          <a:p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Ki az, aki segíthet nekünk? </a:t>
            </a:r>
          </a:p>
          <a:p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 szüleink, </a:t>
            </a:r>
          </a:p>
          <a:p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 tanáraink, </a:t>
            </a:r>
          </a:p>
          <a:p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egy jó barát! </a:t>
            </a:r>
          </a:p>
          <a:p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És még ki?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3818">
            <a:off x="5734594" y="1809750"/>
            <a:ext cx="1980656" cy="198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9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ercs vízszintesen 3"/>
          <p:cNvSpPr/>
          <p:nvPr/>
        </p:nvSpPr>
        <p:spPr>
          <a:xfrm>
            <a:off x="712694" y="81817"/>
            <a:ext cx="9246581" cy="6648994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Ebben a tanévben arról fogunk tanulni, hogy nem vagyunk egyedül egyetlen döntéshelyzetben sem!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hu-HU" sz="2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u-HU" sz="3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utat mutat </a:t>
            </a:r>
            <a:r>
              <a:rPr lang="hu-HU" sz="2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nekünk döntéseinkben!</a:t>
            </a:r>
          </a:p>
          <a:p>
            <a:endParaRPr lang="hu-HU" sz="2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u-HU" sz="2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Olyan bibliai történetekkel és emberi élethelyzetekkel ismerkedünk meg, amelyek megmutatják nekünk, hogy van, Aki vezet és tanácsot ad az embernek! </a:t>
            </a:r>
          </a:p>
          <a:p>
            <a:endParaRPr lang="hu-HU" sz="2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402" y="561702"/>
            <a:ext cx="1183017" cy="117185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34359">
            <a:off x="9602425" y="514685"/>
            <a:ext cx="1944735" cy="193973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233" y="4664446"/>
            <a:ext cx="3099548" cy="2066365"/>
          </a:xfrm>
          <a:prstGeom prst="rect">
            <a:avLst/>
          </a:prstGeom>
        </p:spPr>
      </p:pic>
      <p:sp>
        <p:nvSpPr>
          <p:cNvPr id="9" name="Folyamatábra: Másik feldolgozás 8"/>
          <p:cNvSpPr/>
          <p:nvPr/>
        </p:nvSpPr>
        <p:spPr>
          <a:xfrm>
            <a:off x="1084217" y="5199017"/>
            <a:ext cx="7471955" cy="1396419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2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Legyen szó gyerekről, fiatalról, felnőttről vagy idősről, rengeteg olyan élethelyzet van, amikor nehéz döntéseket kell meghoznunk!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segít jó döntést hozni!</a:t>
            </a:r>
            <a:endParaRPr lang="hu-HU" sz="2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40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631" y="45476"/>
            <a:ext cx="10709369" cy="683535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08763" y="156302"/>
            <a:ext cx="9584372" cy="865056"/>
          </a:xfrm>
          <a:solidFill>
            <a:schemeClr val="bg2"/>
          </a:solidFill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tanév fontos, meghatározó üzenete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4947" y="151100"/>
            <a:ext cx="1292159" cy="1279407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1482631" y="1053501"/>
            <a:ext cx="668878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hu-HU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Igéje a Szentírás biztos iránymutatásként szolgál! </a:t>
            </a:r>
            <a:endParaRPr lang="hu-HU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u-HU" sz="2800" b="1" u="sng" dirty="0"/>
              <a:t>Isten vezet a döntéseidben is!</a:t>
            </a:r>
            <a:endParaRPr lang="hu-HU" sz="2800" b="1" u="sng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Olvasd naponta és figyelmesen az Igéjét!</a:t>
            </a:r>
          </a:p>
          <a:p>
            <a:endParaRPr lang="hu-HU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u-HU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mindig megmutatja, hogy melyik úton</a:t>
            </a:r>
          </a:p>
          <a:p>
            <a:r>
              <a:rPr lang="hu-HU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érdemes elindulnunk.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u-HU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tudnod kell: Ahhoz, hogy megértsük akaratát, vezetését, Őrá kell figyelnünk!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u-HU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Tedd ezt a tanévben is!</a:t>
            </a:r>
          </a:p>
        </p:txBody>
      </p:sp>
    </p:spTree>
    <p:extLst>
      <p:ext uri="{BB962C8B-B14F-4D97-AF65-F5344CB8AC3E}">
        <p14:creationId xmlns:p14="http://schemas.microsoft.com/office/powerpoint/2010/main" val="19296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4126</TotalTime>
  <Words>582</Words>
  <Application>Microsoft Office PowerPoint</Application>
  <PresentationFormat>Szélesvásznú</PresentationFormat>
  <Paragraphs>83</Paragraphs>
  <Slides>16</Slides>
  <Notes>0</Notes>
  <HiddenSlides>0</HiddenSlides>
  <MMClips>4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2" baseType="lpstr">
      <vt:lpstr>Arial</vt:lpstr>
      <vt:lpstr>Century Gothic</vt:lpstr>
      <vt:lpstr>Times New Roman</vt:lpstr>
      <vt:lpstr>Wingdings</vt:lpstr>
      <vt:lpstr>Wingdings 3</vt:lpstr>
      <vt:lpstr>7_Szálak</vt:lpstr>
      <vt:lpstr>PowerPoint-bemutató</vt:lpstr>
      <vt:lpstr>Hasznos információk: </vt:lpstr>
      <vt:lpstr>Kicsi vagyok én….</vt:lpstr>
      <vt:lpstr>PowerPoint-bemutató</vt:lpstr>
      <vt:lpstr>PowerPoint-bemutató</vt:lpstr>
      <vt:lpstr>Beszélgessünk!  - Milyen döntések  és kérdések vannak az életünkben?  </vt:lpstr>
      <vt:lpstr>PowerPoint-bemutató</vt:lpstr>
      <vt:lpstr>PowerPoint-bemutató</vt:lpstr>
      <vt:lpstr>A tanév fontos, meghatározó üzenete</vt:lpstr>
      <vt:lpstr>PowerPoint-bemutató</vt:lpstr>
      <vt:lpstr>Gondolkozz el a kérdéseken!  </vt:lpstr>
      <vt:lpstr>Játék:</vt:lpstr>
      <vt:lpstr>Hallgassuk meg közösen ezt az éneket! 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Zimányi Noémi</dc:creator>
  <cp:lastModifiedBy>László Faragó</cp:lastModifiedBy>
  <cp:revision>517</cp:revision>
  <dcterms:created xsi:type="dcterms:W3CDTF">2020-03-16T06:58:02Z</dcterms:created>
  <dcterms:modified xsi:type="dcterms:W3CDTF">2024-09-06T17:35:08Z</dcterms:modified>
</cp:coreProperties>
</file>